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53" r:id="rId5"/>
    <p:sldMasterId id="2147483767" r:id="rId6"/>
  </p:sldMasterIdLst>
  <p:notesMasterIdLst>
    <p:notesMasterId r:id="rId29"/>
  </p:notesMasterIdLst>
  <p:handoutMasterIdLst>
    <p:handoutMasterId r:id="rId30"/>
  </p:handoutMasterIdLst>
  <p:sldIdLst>
    <p:sldId id="289" r:id="rId7"/>
    <p:sldId id="262" r:id="rId8"/>
    <p:sldId id="257" r:id="rId9"/>
    <p:sldId id="258" r:id="rId10"/>
    <p:sldId id="259" r:id="rId11"/>
    <p:sldId id="260" r:id="rId12"/>
    <p:sldId id="261" r:id="rId13"/>
    <p:sldId id="263" r:id="rId14"/>
    <p:sldId id="264" r:id="rId15"/>
    <p:sldId id="266" r:id="rId16"/>
    <p:sldId id="267" r:id="rId17"/>
    <p:sldId id="268" r:id="rId18"/>
    <p:sldId id="269" r:id="rId19"/>
    <p:sldId id="270" r:id="rId20"/>
    <p:sldId id="272" r:id="rId21"/>
    <p:sldId id="271" r:id="rId22"/>
    <p:sldId id="284" r:id="rId23"/>
    <p:sldId id="285" r:id="rId24"/>
    <p:sldId id="286" r:id="rId25"/>
    <p:sldId id="287" r:id="rId26"/>
    <p:sldId id="288" r:id="rId27"/>
    <p:sldId id="290" r:id="rId28"/>
  </p:sldIdLst>
  <p:sldSz cx="12192000" cy="6858000"/>
  <p:notesSz cx="6797675" cy="9926638"/>
  <p:custDataLst>
    <p:tags r:id="rId31"/>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845" userDrawn="1">
          <p15:clr>
            <a:srgbClr val="A4A3A4"/>
          </p15:clr>
        </p15:guide>
        <p15:guide id="5" pos="574" userDrawn="1">
          <p15:clr>
            <a:srgbClr val="A4A3A4"/>
          </p15:clr>
        </p15:guide>
        <p15:guide id="6" pos="7101" userDrawn="1">
          <p15:clr>
            <a:srgbClr val="A4A3A4"/>
          </p15:clr>
        </p15:guide>
        <p15:guide id="7" orient="horz" pos="352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 Rye-Danjelsen" initials="ER" lastIdx="20" clrIdx="0">
    <p:extLst>
      <p:ext uri="{19B8F6BF-5375-455C-9EA6-DF929625EA0E}">
        <p15:presenceInfo xmlns:p15="http://schemas.microsoft.com/office/powerpoint/2012/main" userId="S-1-5-21-1634941473-1398440489-521539862-11851" providerId="AD"/>
      </p:ext>
    </p:extLst>
  </p:cmAuthor>
  <p:cmAuthor id="2" name="elin.rye-danjelsen@folkhalsomyndigheten.se" initials="e" lastIdx="6" clrIdx="1">
    <p:extLst>
      <p:ext uri="{19B8F6BF-5375-455C-9EA6-DF929625EA0E}">
        <p15:presenceInfo xmlns:p15="http://schemas.microsoft.com/office/powerpoint/2012/main" userId="elin.rye-danjelsen@folkhalsomyndigheten.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C"/>
    <a:srgbClr val="6DC1B9"/>
    <a:srgbClr val="009284"/>
    <a:srgbClr val="41AEA4"/>
    <a:srgbClr val="CCE8E5"/>
    <a:srgbClr val="E5F5F2"/>
    <a:srgbClr val="CCE0ED"/>
    <a:srgbClr val="E5F0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6994" autoAdjust="0"/>
  </p:normalViewPr>
  <p:slideViewPr>
    <p:cSldViewPr showGuides="1">
      <p:cViewPr varScale="1">
        <p:scale>
          <a:sx n="52" d="100"/>
          <a:sy n="52" d="100"/>
        </p:scale>
        <p:origin x="1184" y="96"/>
      </p:cViewPr>
      <p:guideLst>
        <p:guide orient="horz" pos="845"/>
        <p:guide pos="574"/>
        <p:guide pos="7101"/>
        <p:guide orient="horz" pos="3521"/>
      </p:guideLst>
    </p:cSldViewPr>
  </p:slideViewPr>
  <p:outlineViewPr>
    <p:cViewPr>
      <p:scale>
        <a:sx n="33" d="100"/>
        <a:sy n="33" d="100"/>
      </p:scale>
      <p:origin x="0" y="-1812"/>
    </p:cViewPr>
  </p:outlineViewPr>
  <p:notesTextViewPr>
    <p:cViewPr>
      <p:scale>
        <a:sx n="3" d="2"/>
        <a:sy n="3" d="2"/>
      </p:scale>
      <p:origin x="0" y="0"/>
    </p:cViewPr>
  </p:notesTextViewPr>
  <p:sorterViewPr>
    <p:cViewPr>
      <p:scale>
        <a:sx n="74" d="100"/>
        <a:sy n="74" d="100"/>
      </p:scale>
      <p:origin x="0" y="0"/>
    </p:cViewPr>
  </p:sorterViewPr>
  <p:notesViewPr>
    <p:cSldViewPr showGuides="1">
      <p:cViewPr>
        <p:scale>
          <a:sx n="75" d="100"/>
          <a:sy n="75" d="100"/>
        </p:scale>
        <p:origin x="4026" y="17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34047" y="1"/>
            <a:ext cx="2826894" cy="496332"/>
          </a:xfrm>
          <a:prstGeom prst="rect">
            <a:avLst/>
          </a:prstGeom>
        </p:spPr>
        <p:txBody>
          <a:bodyPr vert="horz" lIns="95562" tIns="47781" rIns="95562" bIns="47781" rtlCol="0" anchor="b" anchorCtr="0"/>
          <a:lstStyle>
            <a:lvl1pPr algn="l">
              <a:defRPr sz="1300"/>
            </a:lvl1pPr>
          </a:lstStyle>
          <a:p>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3" name="Platshållare för datum 2"/>
          <p:cNvSpPr>
            <a:spLocks noGrp="1"/>
          </p:cNvSpPr>
          <p:nvPr>
            <p:ph type="dt" sz="quarter" idx="1"/>
          </p:nvPr>
        </p:nvSpPr>
        <p:spPr>
          <a:xfrm>
            <a:off x="3605684" y="1"/>
            <a:ext cx="2738813" cy="496332"/>
          </a:xfrm>
          <a:prstGeom prst="rect">
            <a:avLst/>
          </a:prstGeom>
        </p:spPr>
        <p:txBody>
          <a:bodyPr vert="horz" lIns="95562" tIns="47781" rIns="95562" bIns="47781" rtlCol="0" anchor="b" anchorCtr="0"/>
          <a:lstStyle>
            <a:lvl1pPr algn="r">
              <a:defRPr sz="1300"/>
            </a:lvl1pPr>
          </a:lstStyle>
          <a:p>
            <a:fld id="{41AE9EB3-8931-49C7-BE2C-A6174C33ACB4}" type="datetimeFigureOut">
              <a:rPr lang="sv-SE" sz="1200">
                <a:latin typeface="Tahoma" panose="020B0604030504040204" pitchFamily="34" charset="0"/>
                <a:ea typeface="Tahoma" panose="020B0604030504040204" pitchFamily="34" charset="0"/>
                <a:cs typeface="Tahoma" panose="020B0604030504040204" pitchFamily="34" charset="0"/>
              </a:rPr>
              <a:t>2023-10-06</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5" name="Platshållare för bildnummer 4"/>
          <p:cNvSpPr>
            <a:spLocks noGrp="1"/>
          </p:cNvSpPr>
          <p:nvPr>
            <p:ph type="sldNum" sz="quarter" idx="3"/>
          </p:nvPr>
        </p:nvSpPr>
        <p:spPr>
          <a:xfrm>
            <a:off x="3605684" y="9571336"/>
            <a:ext cx="2738813" cy="353580"/>
          </a:xfrm>
          <a:prstGeom prst="rect">
            <a:avLst/>
          </a:prstGeom>
        </p:spPr>
        <p:txBody>
          <a:bodyPr vert="horz" lIns="95562" tIns="47781" rIns="95562" bIns="47781" rtlCol="0" anchor="t" anchorCtr="0"/>
          <a:lstStyle>
            <a:lvl1pPr algn="r">
              <a:defRPr sz="1300"/>
            </a:lvl1pPr>
          </a:lstStyle>
          <a:p>
            <a:fld id="{37EE2D9D-F385-4CF0-A100-034B5F23D549}" type="slidenum">
              <a:rPr lang="sv-SE" sz="1200">
                <a:latin typeface="Tahoma" panose="020B0604030504040204" pitchFamily="34" charset="0"/>
                <a:ea typeface="Tahoma" panose="020B0604030504040204" pitchFamily="34" charset="0"/>
                <a:cs typeface="Tahoma" panose="020B0604030504040204" pitchFamily="34" charset="0"/>
              </a:rPr>
              <a:t>‹#›</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4" name="textruta 3"/>
          <p:cNvSpPr txBox="1"/>
          <p:nvPr/>
        </p:nvSpPr>
        <p:spPr>
          <a:xfrm>
            <a:off x="434045" y="9571830"/>
            <a:ext cx="2826895" cy="354807"/>
          </a:xfrm>
          <a:prstGeom prst="rect">
            <a:avLst/>
          </a:prstGeom>
          <a:noFill/>
        </p:spPr>
        <p:txBody>
          <a:bodyPr wrap="square" lIns="88221" tIns="44111" rIns="88221" bIns="44111" rtlCol="0">
            <a:normAutofit/>
          </a:bodyPr>
          <a:lstStyle/>
          <a:p>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9" name="Grupp 8"/>
          <p:cNvGrpSpPr/>
          <p:nvPr/>
        </p:nvGrpSpPr>
        <p:grpSpPr>
          <a:xfrm>
            <a:off x="-8804" y="9279066"/>
            <a:ext cx="6807920" cy="36406"/>
            <a:chOff x="0" y="6619124"/>
            <a:chExt cx="7471719" cy="37536"/>
          </a:xfrm>
        </p:grpSpPr>
        <p:cxnSp>
          <p:nvCxnSpPr>
            <p:cNvPr id="10" name="Rak koppling 9"/>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90488" y="1"/>
            <a:ext cx="4676501" cy="496332"/>
          </a:xfrm>
          <a:prstGeom prst="rect">
            <a:avLst/>
          </a:prstGeom>
        </p:spPr>
        <p:txBody>
          <a:bodyPr vert="horz" lIns="95562" tIns="47781" rIns="95562" bIns="47781" rtlCol="0" anchor="b"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3" name="Platshållare för datum 2"/>
          <p:cNvSpPr>
            <a:spLocks noGrp="1"/>
          </p:cNvSpPr>
          <p:nvPr>
            <p:ph type="dt" idx="1"/>
          </p:nvPr>
        </p:nvSpPr>
        <p:spPr>
          <a:xfrm>
            <a:off x="4897760" y="1"/>
            <a:ext cx="1446737" cy="496332"/>
          </a:xfrm>
          <a:prstGeom prst="rect">
            <a:avLst/>
          </a:prstGeom>
        </p:spPr>
        <p:txBody>
          <a:bodyPr vert="horz" lIns="95562" tIns="47781" rIns="95562" bIns="47781" rtlCol="0" anchor="b"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33324598-625F-4279-8712-6568122A40DD}" type="datetimeFigureOut">
              <a:rPr lang="sv-SE" smtClean="0"/>
              <a:pPr/>
              <a:t>2023-10-06</a:t>
            </a:fld>
            <a:endParaRPr lang="sv-SE" dirty="0"/>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sv-SE" dirty="0"/>
          </a:p>
        </p:txBody>
      </p:sp>
      <p:sp>
        <p:nvSpPr>
          <p:cNvPr id="5" name="Platshållare för anteckningar 4"/>
          <p:cNvSpPr>
            <a:spLocks noGrp="1"/>
          </p:cNvSpPr>
          <p:nvPr>
            <p:ph type="body" sz="quarter" idx="3"/>
          </p:nvPr>
        </p:nvSpPr>
        <p:spPr>
          <a:xfrm>
            <a:off x="464837" y="4715153"/>
            <a:ext cx="5868000" cy="4466987"/>
          </a:xfrm>
          <a:prstGeom prst="rect">
            <a:avLst/>
          </a:prstGeom>
        </p:spPr>
        <p:txBody>
          <a:bodyPr vert="horz" lIns="95562" tIns="47781" rIns="95562" bIns="4778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886670" y="9428584"/>
            <a:ext cx="3680816" cy="496332"/>
          </a:xfrm>
          <a:prstGeom prst="rect">
            <a:avLst/>
          </a:prstGeom>
        </p:spPr>
        <p:txBody>
          <a:bodyPr vert="horz" lIns="95562" tIns="47781" rIns="95562" bIns="47781" rtlCol="0" anchor="t"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7" name="Platshållare för bildnummer 6"/>
          <p:cNvSpPr>
            <a:spLocks noGrp="1"/>
          </p:cNvSpPr>
          <p:nvPr>
            <p:ph type="sldNum" sz="quarter" idx="5"/>
          </p:nvPr>
        </p:nvSpPr>
        <p:spPr>
          <a:xfrm>
            <a:off x="5666303" y="9428584"/>
            <a:ext cx="678194" cy="496332"/>
          </a:xfrm>
          <a:prstGeom prst="rect">
            <a:avLst/>
          </a:prstGeom>
        </p:spPr>
        <p:txBody>
          <a:bodyPr vert="horz" lIns="95562" tIns="47781" rIns="95562" bIns="47781" rtlCol="0" anchor="t"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8B5362E9-56F8-4489-B0BC-0270E33C950D}" type="slidenum">
              <a:rPr lang="sv-SE" smtClean="0"/>
              <a:pPr/>
              <a:t>‹#›</a:t>
            </a:fld>
            <a:endParaRPr lang="sv-SE" dirty="0"/>
          </a:p>
        </p:txBody>
      </p:sp>
      <p:sp>
        <p:nvSpPr>
          <p:cNvPr id="8" name="textruta 7"/>
          <p:cNvSpPr txBox="1"/>
          <p:nvPr/>
        </p:nvSpPr>
        <p:spPr>
          <a:xfrm>
            <a:off x="90488" y="9428584"/>
            <a:ext cx="1796182" cy="273749"/>
          </a:xfrm>
          <a:prstGeom prst="rect">
            <a:avLst/>
          </a:prstGeom>
          <a:noFill/>
        </p:spPr>
        <p:txBody>
          <a:bodyPr wrap="square" lIns="88221" tIns="44111" rIns="88221" bIns="44111" rtlCol="0">
            <a:spAutoFit/>
          </a:bodyPr>
          <a:lstStyle/>
          <a:p>
            <a:pPr algn="l"/>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15" name="Grupp 14"/>
          <p:cNvGrpSpPr/>
          <p:nvPr/>
        </p:nvGrpSpPr>
        <p:grpSpPr>
          <a:xfrm>
            <a:off x="-8804" y="9279066"/>
            <a:ext cx="6807920" cy="36406"/>
            <a:chOff x="0" y="6619124"/>
            <a:chExt cx="7471719" cy="37536"/>
          </a:xfrm>
        </p:grpSpPr>
        <p:cxnSp>
          <p:nvCxnSpPr>
            <p:cNvPr id="16" name="Rak koppling 15"/>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Rak koppling 16"/>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Alternativtext</a:t>
            </a:r>
            <a:r>
              <a:rPr lang="sv-SE" dirty="0" smtClean="0"/>
              <a:t/>
            </a:r>
            <a:br>
              <a:rPr lang="sv-SE" dirty="0" smtClean="0"/>
            </a:br>
            <a:r>
              <a:rPr lang="sv-SE" dirty="0" smtClean="0"/>
              <a:t>Folkhälsan i Sverige är en del i </a:t>
            </a:r>
            <a:r>
              <a:rPr lang="sv-SE" dirty="0" err="1" smtClean="0"/>
              <a:t>Folkhälsomyndighetens</a:t>
            </a:r>
            <a:r>
              <a:rPr lang="sv-SE" dirty="0" smtClean="0"/>
              <a:t> samlade uppföljningssystem för en god och jämlik hälsa. Uppföljningen utgår från det folkhälsopolitiska ramverket med de åtta målområdena och olika aspekter av hälsa. Sammantaget ska uppföljningen visa utvecklingen mot det övergripande folkhälsopolitiska målet. I kommande bilder presenteras resultat från denna uppföljning. </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a:t>
            </a:fld>
            <a:endParaRPr lang="sv-SE" dirty="0"/>
          </a:p>
        </p:txBody>
      </p:sp>
    </p:spTree>
    <p:extLst>
      <p:ext uri="{BB962C8B-B14F-4D97-AF65-F5344CB8AC3E}">
        <p14:creationId xmlns:p14="http://schemas.microsoft.com/office/powerpoint/2010/main" val="210269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u="sng" dirty="0" smtClean="0"/>
              <a:t/>
            </a:r>
            <a:br>
              <a:rPr lang="sv-SE" u="sng" dirty="0" smtClean="0"/>
            </a:br>
            <a:r>
              <a:rPr lang="sv-SE" dirty="0" smtClean="0"/>
              <a:t>Ekonomisk standard efter utbildningsnivå.</a:t>
            </a:r>
          </a:p>
          <a:p>
            <a:endParaRPr lang="sv-SE" dirty="0" smtClean="0"/>
          </a:p>
          <a:p>
            <a:r>
              <a:rPr lang="sv-SE" dirty="0" smtClean="0"/>
              <a:t>Under perioden 2011–2020 ökade den ekonomiska standarden generellt sett med 16 procent. Samtidigt ökade skillnaderna mellan grupper med olika utbildningsnivå, och för kvinnor med förgymnasial utbildningsnivå sjönk till och med den ekonomiska standarden under perioden.</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10</a:t>
            </a:fld>
            <a:endParaRPr lang="sv-SE" dirty="0"/>
          </a:p>
        </p:txBody>
      </p:sp>
    </p:spTree>
    <p:extLst>
      <p:ext uri="{BB962C8B-B14F-4D97-AF65-F5344CB8AC3E}">
        <p14:creationId xmlns:p14="http://schemas.microsoft.com/office/powerpoint/2010/main" val="300260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dirty="0" smtClean="0"/>
              <a:t/>
            </a:r>
            <a:br>
              <a:rPr lang="sv-SE" dirty="0" smtClean="0"/>
            </a:br>
            <a:r>
              <a:rPr lang="sv-SE" dirty="0" smtClean="0"/>
              <a:t>Målområde 5 Boende och närmiljö. Inom målområdet finns två kärnindikatorer. </a:t>
            </a:r>
          </a:p>
          <a:p>
            <a:endParaRPr lang="sv-SE" dirty="0" smtClean="0"/>
          </a:p>
          <a:p>
            <a:r>
              <a:rPr lang="sv-SE" dirty="0" smtClean="0"/>
              <a:t>Kärnindikatorn som mäter andelen personer som ofta eller ibland avstår från att gå ut ensamma av rädsla visar att det har ökat mellan åren 2006-2022 från 25 % till 27 %. Indikatorn handlar om rädsla för att bli överfallen, rånad eller på annat sätt ofredad. Resultatet visar också att det finns skillnader mellan könen avseende att avstå från att gå ut på grund av rädsla. Detta är speciellt tydligt i den yngsta åldersgruppen (16-29 åringar) där 56 procent av kvinnorna uppgett detta jämfört med 15 procent bland männen. </a:t>
            </a:r>
          </a:p>
          <a:p>
            <a:r>
              <a:rPr lang="sv-SE" dirty="0" smtClean="0"/>
              <a:t>        </a:t>
            </a:r>
          </a:p>
          <a:p>
            <a:r>
              <a:rPr lang="sv-SE" dirty="0" smtClean="0"/>
              <a:t>Kärnindikatorn som mäter andelen i befolkningen som uppger att de har svårt att somna eller blir väckta av trafikbuller ökar mellan åren 2018 och 2022 från 3,3 % till 5,0 %. </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11</a:t>
            </a:fld>
            <a:endParaRPr lang="sv-SE" dirty="0"/>
          </a:p>
        </p:txBody>
      </p:sp>
    </p:spTree>
    <p:extLst>
      <p:ext uri="{BB962C8B-B14F-4D97-AF65-F5344CB8AC3E}">
        <p14:creationId xmlns:p14="http://schemas.microsoft.com/office/powerpoint/2010/main" val="20761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dirty="0" smtClean="0"/>
              <a:t/>
            </a:r>
            <a:br>
              <a:rPr lang="sv-SE" dirty="0" smtClean="0"/>
            </a:br>
            <a:r>
              <a:rPr lang="sv-SE" dirty="0" smtClean="0"/>
              <a:t>Målområde 6 Levnadsvanor. Inom målområdet finns fyra kärnindikatorer. </a:t>
            </a:r>
          </a:p>
          <a:p>
            <a:endParaRPr lang="sv-SE" dirty="0" smtClean="0"/>
          </a:p>
          <a:p>
            <a:r>
              <a:rPr lang="sv-SE" dirty="0" smtClean="0"/>
              <a:t>Kärnindikatorn Daglig tobaksrökning har minskat mellan år 2006 och 2022 från 14 till 6 procent. </a:t>
            </a:r>
          </a:p>
          <a:p>
            <a:endParaRPr lang="sv-SE" dirty="0" smtClean="0"/>
          </a:p>
          <a:p>
            <a:r>
              <a:rPr lang="sv-SE" dirty="0" smtClean="0"/>
              <a:t>Kärnindikatorn Riskkonsumtion av alkohol har minskat något mellan år 2006 och 2022 från 17 till 16 . </a:t>
            </a:r>
          </a:p>
          <a:p>
            <a:endParaRPr lang="sv-SE" dirty="0" smtClean="0"/>
          </a:p>
          <a:p>
            <a:r>
              <a:rPr lang="sv-SE" dirty="0" smtClean="0"/>
              <a:t>Kärnindikatorn Tillräcklig fysisk aktivitet har ökat mellan år 2016 och 2022 från 65 % till 68 %.</a:t>
            </a:r>
          </a:p>
          <a:p>
            <a:endParaRPr lang="sv-SE" dirty="0" smtClean="0"/>
          </a:p>
          <a:p>
            <a:r>
              <a:rPr lang="sv-SE" dirty="0" smtClean="0"/>
              <a:t>Kärnindikatorn dagligt intag av grönsaker och rotfrukter har ökat mellan år 2006 och 2022 från 31 % till 34 %.</a:t>
            </a:r>
          </a:p>
          <a:p>
            <a:endParaRPr lang="sv-SE" dirty="0" smtClean="0"/>
          </a:p>
          <a:p>
            <a:r>
              <a:rPr lang="sv-SE" dirty="0" smtClean="0"/>
              <a:t>Det är skillnad mellan könen avseende flera av kärnindikatorerna inom levnadsvanor men skillnaden är speciellt tydlig avseende dagligt intag av grönsaker och rotfrukter, där kvinnor har uppgett att de har en avsevärt mycket högre konsumtion än männen (43 % respektive 26 %).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12</a:t>
            </a:fld>
            <a:endParaRPr lang="sv-SE" dirty="0"/>
          </a:p>
        </p:txBody>
      </p:sp>
    </p:spTree>
    <p:extLst>
      <p:ext uri="{BB962C8B-B14F-4D97-AF65-F5344CB8AC3E}">
        <p14:creationId xmlns:p14="http://schemas.microsoft.com/office/powerpoint/2010/main" val="109511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u="sng" dirty="0" smtClean="0"/>
              <a:t/>
            </a:r>
            <a:br>
              <a:rPr lang="sv-SE" u="sng" dirty="0" smtClean="0"/>
            </a:br>
            <a:r>
              <a:rPr lang="sv-SE" dirty="0" smtClean="0"/>
              <a:t>Även denna bild handlar om målområde 6 levnadsvanor. Inom målområdet ses stora skillnader mellan olika utbildningsgrupper. </a:t>
            </a:r>
          </a:p>
          <a:p>
            <a:endParaRPr lang="sv-SE" dirty="0" smtClean="0"/>
          </a:p>
          <a:p>
            <a:r>
              <a:rPr lang="sv-SE" dirty="0" smtClean="0"/>
              <a:t>Personer med högst förgymnasial utbildning har uppgett att de är mindre fysiskt aktiva än de med gymnasial och eftergymnasial utbildning (50 % respektive 64 % och 75 %) </a:t>
            </a:r>
          </a:p>
          <a:p>
            <a:endParaRPr lang="sv-SE" dirty="0" smtClean="0"/>
          </a:p>
          <a:p>
            <a:r>
              <a:rPr lang="sv-SE" dirty="0" smtClean="0"/>
              <a:t>Personer med högst förgymnasial utbildning har uppgett att de äter mindre grönsaker och rotfrukter jämfört med de med gymnasial och eftergymnasial utbildning (25 % respektive 27 % och 41 %).</a:t>
            </a:r>
          </a:p>
          <a:p>
            <a:endParaRPr lang="sv-SE" dirty="0" smtClean="0"/>
          </a:p>
          <a:p>
            <a:r>
              <a:rPr lang="sv-SE" dirty="0" smtClean="0"/>
              <a:t>Personer med högst förgymnasial utbildning röker i högre utsträckning än de med gymnasial och eftergymnasial utbildning (15 % respektive 8 % och 3 %).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13</a:t>
            </a:fld>
            <a:endParaRPr lang="sv-SE" dirty="0"/>
          </a:p>
        </p:txBody>
      </p:sp>
    </p:spTree>
    <p:extLst>
      <p:ext uri="{BB962C8B-B14F-4D97-AF65-F5344CB8AC3E}">
        <p14:creationId xmlns:p14="http://schemas.microsoft.com/office/powerpoint/2010/main" val="3328223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r>
            <a:b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Målområde 7 Kontroll, inflytande och delaktighet</a:t>
            </a:r>
            <a:r>
              <a:rPr kumimoji="0" lang="sv-SE" sz="1200" b="0" i="0" u="none" strike="noStrike" kern="1200" cap="none" spc="0" normalizeH="0" baseline="0" noProof="0" dirty="0" smtClean="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Inom målområdet finns fyra kärnindikatorer.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Kärnindikatorn Valdeltagande visade att 80 % röstade i något av valen 2022, vilket var en minskning med 4 procentenheter sedan senaste valet.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Kärnindikatorn som mäter Andelen personer som uppgett låg tillit till andra var i stort sett oförändrad i befolkningen under mätperioden 2006 till 2022, runt 27-28 %.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Kärnindikatorn som mäter andelen som utsatts för kränkande behandling eller bemötande var oförändrad över tid (19 %). År 2022 uppgav dock 37 % av kvinnorna och 23 % av männen (16–29 år) att de utsatts för kränkning.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Kärnindikatorn som mäter andelen personer utsatta för våld eller hot om våld har minskat mellan åren 2006 och 2022 från 6,3 % till 4,8 %.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14</a:t>
            </a:fld>
            <a:endParaRPr lang="sv-SE" dirty="0"/>
          </a:p>
        </p:txBody>
      </p:sp>
    </p:spTree>
    <p:extLst>
      <p:ext uri="{BB962C8B-B14F-4D97-AF65-F5344CB8AC3E}">
        <p14:creationId xmlns:p14="http://schemas.microsoft.com/office/powerpoint/2010/main" val="1178695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dirty="0" smtClean="0"/>
              <a:t/>
            </a:r>
            <a:br>
              <a:rPr lang="sv-SE" dirty="0" smtClean="0"/>
            </a:br>
            <a:r>
              <a:rPr lang="sv-SE" dirty="0" smtClean="0"/>
              <a:t>Målområde 8 En jämlik och hälsofrämjande hälso- och sjukvård. Inom målområdet finns tre kärnindikatorer. </a:t>
            </a:r>
          </a:p>
          <a:p>
            <a:endParaRPr lang="sv-SE" dirty="0" smtClean="0"/>
          </a:p>
          <a:p>
            <a:r>
              <a:rPr lang="sv-SE" dirty="0" smtClean="0"/>
              <a:t>Kärnindikatorn andelen personer som uppger att de avstått läkarvård trots upplevt behov har varit oförändrad över tid mellan åren 2017 och 2021 (4,8 %).</a:t>
            </a:r>
          </a:p>
          <a:p>
            <a:endParaRPr lang="sv-SE" dirty="0" smtClean="0"/>
          </a:p>
          <a:p>
            <a:r>
              <a:rPr lang="sv-SE" dirty="0" smtClean="0"/>
              <a:t>Kärnindikatorn andelen personer som avstått tandläkarvård av ekonomiska skäl har minskat mellan åren 2006-2022 från 14,7 % till 9,3 %. Andelen var högre bland personer födda utanför Europa (19 %) jämfört med personer födda i Sverige (7 %) och övriga Europa (13 %).</a:t>
            </a:r>
          </a:p>
          <a:p>
            <a:endParaRPr lang="sv-SE" dirty="0" smtClean="0"/>
          </a:p>
          <a:p>
            <a:r>
              <a:rPr lang="sv-SE" dirty="0" smtClean="0"/>
              <a:t>Kärnindikatorn MPR-vaccination, vilket står för mässling, påssjuka och röda hund har i nuläget bara en mätpunkt. Andelen barn som vid två års ålder fått första dosen av MPR-vaccin var 92,5 procent år 2021.</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15</a:t>
            </a:fld>
            <a:endParaRPr lang="sv-SE" dirty="0"/>
          </a:p>
        </p:txBody>
      </p:sp>
    </p:spTree>
    <p:extLst>
      <p:ext uri="{BB962C8B-B14F-4D97-AF65-F5344CB8AC3E}">
        <p14:creationId xmlns:p14="http://schemas.microsoft.com/office/powerpoint/2010/main" val="1182593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r>
            <a:b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Kärnindikatorerna för hälsa, som visas här, ger en bild av det generella hälsoläget.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Kärnindikatorn självskattad hälsa visar att de som anger god eller väldigt god hälsa har ökat från 2006 till 2022 från 69 % till 73 %.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Kärnindikatorn Medellivslängd visar att medellivslängden har ökat mellan åren 2006 och 2021 från 81 år till 83 år. Män har kortare medellivslängd än kvinnor 81,2 år respektive 84,8 år.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Kärnindikatorn </a:t>
            </a:r>
            <a:r>
              <a:rPr kumimoji="0" lang="sv-SE" sz="1200" b="0"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förtida</a:t>
            </a: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död visar att antalet personer per 100 000 invånare som avlidit före 65 år ålder, har minskat mellan åren 2006 och 2022 från 203 till 154.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Kärnindikatorn Allvarlig psykisk påfrestning syftar till att uppskatta hur stor andel av befolkningen som skulle kunna uppfylla kriterierna för ett psykiatriskt tillstånd. År 2022 var andelen 9 %, här går det inte uttala sig om en trend, eftersom frågan bara har ställts 3 gånger.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16</a:t>
            </a:fld>
            <a:endParaRPr lang="sv-SE" dirty="0"/>
          </a:p>
        </p:txBody>
      </p:sp>
    </p:spTree>
    <p:extLst>
      <p:ext uri="{BB962C8B-B14F-4D97-AF65-F5344CB8AC3E}">
        <p14:creationId xmlns:p14="http://schemas.microsoft.com/office/powerpoint/2010/main" val="2437030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dirty="0" smtClean="0"/>
              <a:t/>
            </a:r>
            <a:br>
              <a:rPr lang="sv-SE" dirty="0" smtClean="0"/>
            </a:br>
            <a:r>
              <a:rPr lang="sv-SE" dirty="0" smtClean="0"/>
              <a:t>Medellivslängd efter utbildningsnivå.</a:t>
            </a:r>
          </a:p>
          <a:p>
            <a:endParaRPr lang="sv-SE" dirty="0" smtClean="0"/>
          </a:p>
          <a:p>
            <a:r>
              <a:rPr lang="sv-SE" dirty="0" smtClean="0"/>
              <a:t>Precis som förutsättningarna för hälsa och levnadsvanorna är ojämlikt fördelade, är även hälsan ojämlik – mellan kvinnor och män, men också mellan olika socioekonomiska grupper i samhället.</a:t>
            </a:r>
          </a:p>
          <a:p>
            <a:endParaRPr lang="sv-SE" dirty="0" smtClean="0"/>
          </a:p>
          <a:p>
            <a:r>
              <a:rPr lang="sv-SE" dirty="0" smtClean="0"/>
              <a:t>Den återstående medellivslängden vid 30 års ålder är drygt 6 år längre för de med eftergymnasial utbildning jämfört med dem utan gymnasieutbildning. </a:t>
            </a:r>
          </a:p>
          <a:p>
            <a:endParaRPr lang="sv-SE" dirty="0" smtClean="0"/>
          </a:p>
          <a:p>
            <a:r>
              <a:rPr lang="sv-SE" dirty="0" smtClean="0"/>
              <a:t>Och medan mäns medellivslängd närmar sig kvinnors något, ökar de socioekonomiska skillnaderna. Kvinnor utan gymnasieutbildning har till och med en sjunkande medellivslängd.</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17</a:t>
            </a:fld>
            <a:endParaRPr lang="sv-SE" dirty="0"/>
          </a:p>
        </p:txBody>
      </p:sp>
    </p:spTree>
    <p:extLst>
      <p:ext uri="{BB962C8B-B14F-4D97-AF65-F5344CB8AC3E}">
        <p14:creationId xmlns:p14="http://schemas.microsoft.com/office/powerpoint/2010/main" val="4230963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dirty="0" smtClean="0"/>
              <a:t/>
            </a:r>
            <a:br>
              <a:rPr lang="sv-SE" dirty="0" smtClean="0"/>
            </a:br>
            <a:r>
              <a:rPr lang="sv-SE" dirty="0" smtClean="0"/>
              <a:t>Olika former av psykisk hälsa uppdelat på kön och åldersgrupper.</a:t>
            </a:r>
          </a:p>
          <a:p>
            <a:endParaRPr lang="sv-SE" dirty="0" smtClean="0"/>
          </a:p>
          <a:p>
            <a:r>
              <a:rPr lang="sv-SE" dirty="0" smtClean="0"/>
              <a:t>Unga och främst unga kvinnor är de som uppger mest både lätta besvär av ängslan, oro och ångest, och allvarlig psykisk påfrestning. Överlag, i alla åldrar, är det också fler kvinnor än män som uppger psykiska besvär.</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18</a:t>
            </a:fld>
            <a:endParaRPr lang="sv-SE" dirty="0"/>
          </a:p>
        </p:txBody>
      </p:sp>
    </p:spTree>
    <p:extLst>
      <p:ext uri="{BB962C8B-B14F-4D97-AF65-F5344CB8AC3E}">
        <p14:creationId xmlns:p14="http://schemas.microsoft.com/office/powerpoint/2010/main" val="1897144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dirty="0" smtClean="0"/>
              <a:t/>
            </a:r>
            <a:br>
              <a:rPr lang="sv-SE" dirty="0" smtClean="0"/>
            </a:br>
            <a:r>
              <a:rPr lang="sv-SE" dirty="0" smtClean="0"/>
              <a:t>Sammanfattningsvis</a:t>
            </a:r>
            <a:r>
              <a:rPr lang="sv-SE" baseline="0" dirty="0" smtClean="0"/>
              <a:t> </a:t>
            </a:r>
            <a:r>
              <a:rPr lang="sv-SE" dirty="0" smtClean="0"/>
              <a:t>har hälsan blivit bättre för de flesta,</a:t>
            </a:r>
            <a:r>
              <a:rPr lang="sv-SE" baseline="0" dirty="0" smtClean="0"/>
              <a:t> men det finns stora skillnader mellan grupper och i vissa grupper ses till och med en negativ utveckling.</a:t>
            </a:r>
          </a:p>
          <a:p>
            <a:endParaRPr lang="sv-SE" baseline="0" dirty="0" smtClean="0"/>
          </a:p>
          <a:p>
            <a:pPr marL="0" indent="0">
              <a:buNone/>
            </a:pPr>
            <a:r>
              <a:rPr lang="sv-SE" dirty="0" smtClean="0"/>
              <a:t>Det innebär att i dagens takt kommer inte det folkhälsopolitiska målet ”</a:t>
            </a:r>
            <a:r>
              <a:rPr lang="sv-SE" i="1" dirty="0" smtClean="0"/>
              <a:t>Att sluta de påverkbara hälsoklyftorna inom en generation”</a:t>
            </a:r>
            <a:r>
              <a:rPr lang="sv-SE" dirty="0" smtClean="0"/>
              <a:t> att nås.</a:t>
            </a:r>
            <a:br>
              <a:rPr lang="sv-SE" dirty="0" smtClean="0"/>
            </a:br>
            <a:endParaRPr lang="sv-SE" i="1" dirty="0" smtClean="0"/>
          </a:p>
          <a:p>
            <a:pPr marL="0" indent="0">
              <a:buNone/>
            </a:pPr>
            <a:r>
              <a:rPr lang="sv-SE" dirty="0" smtClean="0"/>
              <a:t>För att uppnå målet behöver hälsan och dess förutsättningar förbättras i de grupper som har sämst hälsa. </a:t>
            </a:r>
          </a:p>
          <a:p>
            <a:pPr marL="0" indent="0">
              <a:buNone/>
            </a:pPr>
            <a:endParaRPr lang="sv-SE" dirty="0" smtClean="0"/>
          </a:p>
          <a:p>
            <a:pPr marL="0" indent="0">
              <a:buNone/>
            </a:pPr>
            <a:r>
              <a:rPr lang="sv-SE" dirty="0" smtClean="0"/>
              <a:t>Två grupper som lyfts</a:t>
            </a:r>
            <a:r>
              <a:rPr lang="sv-SE" baseline="0" dirty="0" smtClean="0"/>
              <a:t> i kommande bilder är unga kvinnor och personer med kort utbildning och deras barn.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19</a:t>
            </a:fld>
            <a:endParaRPr lang="sv-SE" dirty="0"/>
          </a:p>
        </p:txBody>
      </p:sp>
    </p:spTree>
    <p:extLst>
      <p:ext uri="{BB962C8B-B14F-4D97-AF65-F5344CB8AC3E}">
        <p14:creationId xmlns:p14="http://schemas.microsoft.com/office/powerpoint/2010/main" val="324884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Alternativtext</a:t>
            </a:r>
            <a:br>
              <a:rPr lang="sv-SE" u="sng" dirty="0" smtClean="0"/>
            </a:br>
            <a:r>
              <a:rPr lang="sv-SE" dirty="0" smtClean="0"/>
              <a:t>Målområde 1,</a:t>
            </a:r>
            <a:r>
              <a:rPr lang="sv-SE" baseline="0" dirty="0" smtClean="0"/>
              <a:t> d</a:t>
            </a:r>
            <a:r>
              <a:rPr lang="sv-SE" dirty="0" smtClean="0"/>
              <a:t>et tidiga livets villkor. </a:t>
            </a:r>
          </a:p>
          <a:p>
            <a:endParaRPr lang="sv-SE" dirty="0" smtClean="0"/>
          </a:p>
          <a:p>
            <a:r>
              <a:rPr lang="sv-SE" dirty="0" smtClean="0"/>
              <a:t>Folkhälsomyndigheten rapporterar än så länge endast på en indikator för detta målområde, barn inskrivna i förskola. Det är en hög andel av barnen, som är inskrivna vid 3 års ålder, 95 %.  Andelen har ökat sedan 2014 då andelen inskrivna var 93 %. Det finns skillnader mellan grupper, exempelvis är det mindre vanligt att barn födda utanför Norden är inskrivna i förskolan (72 %), jämfört med barn födda i Sverige (96 %).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a:t>
            </a:fld>
            <a:endParaRPr lang="sv-SE" dirty="0"/>
          </a:p>
        </p:txBody>
      </p:sp>
    </p:spTree>
    <p:extLst>
      <p:ext uri="{BB962C8B-B14F-4D97-AF65-F5344CB8AC3E}">
        <p14:creationId xmlns:p14="http://schemas.microsoft.com/office/powerpoint/2010/main" val="239051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dirty="0" smtClean="0"/>
              <a:t/>
            </a:r>
            <a:br>
              <a:rPr lang="sv-SE" dirty="0" smtClean="0"/>
            </a:br>
            <a:r>
              <a:rPr lang="sv-SE" dirty="0" smtClean="0"/>
              <a:t>Unga kvinnor.</a:t>
            </a:r>
          </a:p>
          <a:p>
            <a:endParaRPr lang="sv-SE" dirty="0" smtClean="0"/>
          </a:p>
          <a:p>
            <a:r>
              <a:rPr lang="sv-SE" dirty="0" smtClean="0"/>
              <a:t>En stor andel av de unga kvinnorna uppger att de till exempel avstått från att gå ut ensamma på grund av rädsla (nästan 60 %) och att de blivit utsatta för kränkande bemötande eller behandling (37 %). </a:t>
            </a:r>
          </a:p>
          <a:p>
            <a:endParaRPr lang="sv-SE" dirty="0" smtClean="0"/>
          </a:p>
          <a:p>
            <a:r>
              <a:rPr lang="sv-SE" dirty="0" smtClean="0"/>
              <a:t>Hälften av alla kvinnor i åldern 16-29 uppger lätta psykiska besvär och var femte allvarlig psykisk påfrestning.</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20</a:t>
            </a:fld>
            <a:endParaRPr lang="sv-SE" dirty="0"/>
          </a:p>
        </p:txBody>
      </p:sp>
    </p:spTree>
    <p:extLst>
      <p:ext uri="{BB962C8B-B14F-4D97-AF65-F5344CB8AC3E}">
        <p14:creationId xmlns:p14="http://schemas.microsoft.com/office/powerpoint/2010/main" val="814599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dirty="0" smtClean="0"/>
              <a:t/>
            </a:r>
            <a:br>
              <a:rPr lang="sv-SE" dirty="0" smtClean="0"/>
            </a:br>
            <a:r>
              <a:rPr lang="sv-SE" dirty="0" smtClean="0"/>
              <a:t>Personer med kort utbildning och deras barn.</a:t>
            </a:r>
          </a:p>
          <a:p>
            <a:endParaRPr lang="sv-SE" dirty="0" smtClean="0"/>
          </a:p>
          <a:p>
            <a:r>
              <a:rPr lang="sv-SE" dirty="0" smtClean="0"/>
              <a:t>Vad gäller gruppen med låg socioekonomisk position, mätt som kort utbildning, har de generellt sett sämre förutsättningar för hälsa, uppger oftare ohälsosamma levnadsvanor och drabbas i större utsträckning av ohälsa.  </a:t>
            </a:r>
          </a:p>
          <a:p>
            <a:endParaRPr lang="sv-SE" dirty="0" smtClean="0"/>
          </a:p>
          <a:p>
            <a:r>
              <a:rPr lang="sv-SE" dirty="0" smtClean="0"/>
              <a:t>För kvinnor med kort utbildning har medellivslängden till och med sjunkit de senaste 15 åren. </a:t>
            </a:r>
          </a:p>
          <a:p>
            <a:r>
              <a:rPr lang="sv-SE" dirty="0" smtClean="0"/>
              <a:t>Samtidigt har även den ekonomiska standarden sjunkit vilket kan påverka hälsan även längre fram i tiden.</a:t>
            </a:r>
          </a:p>
          <a:p>
            <a:endParaRPr lang="sv-SE" dirty="0" smtClean="0"/>
          </a:p>
          <a:p>
            <a:r>
              <a:rPr lang="sv-SE" dirty="0" smtClean="0"/>
              <a:t>Bland barn till personer med förgymnasial utbildning lever mer än ett barn av fem i en ekonomisk situation där inkomsterna under flera år inte har räckt till de nödvändigaste utgifterna och nästan hälften går ut nian utan behörighet till gymnasiet. Det är faktorer som påverkar framtida möjligheter till god hälsa.</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21</a:t>
            </a:fld>
            <a:endParaRPr lang="sv-SE" dirty="0"/>
          </a:p>
        </p:txBody>
      </p:sp>
    </p:spTree>
    <p:extLst>
      <p:ext uri="{BB962C8B-B14F-4D97-AF65-F5344CB8AC3E}">
        <p14:creationId xmlns:p14="http://schemas.microsoft.com/office/powerpoint/2010/main" val="1987105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r>
              <a:rPr lang="sv-SE" dirty="0" smtClean="0"/>
              <a:t/>
            </a:r>
            <a:br>
              <a:rPr lang="sv-SE" dirty="0" smtClean="0"/>
            </a:br>
            <a:r>
              <a:rPr lang="sv-SE" dirty="0" smtClean="0"/>
              <a:t>Eftersom hälsan påverkas av många faktorer under lång tid tar det också tid att åstadkomma förändring. Därför behövs att initiativ tas nu och i alla delar av välfärdssektorn. </a:t>
            </a:r>
          </a:p>
          <a:p>
            <a:endParaRPr lang="sv-SE" dirty="0" smtClean="0"/>
          </a:p>
          <a:p>
            <a:r>
              <a:rPr lang="sv-SE" dirty="0" smtClean="0"/>
              <a:t>Insatser för att förbättra folkhälsan bör ske brett i befolkningen, men med särskilt fokus på de grupper som idag har sämst hälsa och därmed störst behov och där insatserna därför också kan få störst effekt. </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22</a:t>
            </a:fld>
            <a:endParaRPr lang="sv-SE" dirty="0"/>
          </a:p>
        </p:txBody>
      </p:sp>
    </p:spTree>
    <p:extLst>
      <p:ext uri="{BB962C8B-B14F-4D97-AF65-F5344CB8AC3E}">
        <p14:creationId xmlns:p14="http://schemas.microsoft.com/office/powerpoint/2010/main" val="419289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Alternativtext</a:t>
            </a:r>
            <a:br>
              <a:rPr lang="sv-SE" u="sng" dirty="0" smtClean="0"/>
            </a:br>
            <a:r>
              <a:rPr lang="sv-SE" dirty="0" smtClean="0"/>
              <a:t>Målområde 2, kunskaper, kompetenser och utbildning. Målområdet har två kärnindikatorer, som utvecklas olika. </a:t>
            </a:r>
          </a:p>
          <a:p>
            <a:endParaRPr lang="sv-SE" dirty="0" smtClean="0"/>
          </a:p>
          <a:p>
            <a:r>
              <a:rPr lang="sv-SE" dirty="0" smtClean="0"/>
              <a:t>Kärnindikatorn Gymnasiebehörighet mäter andelen elever som går ut årskurs 9 med gymnasiebehörighet. Andelen har minskat över tid, år 2022 gick 85 % av eleverna i nian ut med behörighet till gymnasiet, jämfört med 89 % år 2006. </a:t>
            </a:r>
          </a:p>
          <a:p>
            <a:endParaRPr lang="sv-SE" dirty="0" smtClean="0"/>
          </a:p>
          <a:p>
            <a:r>
              <a:rPr lang="sv-SE" dirty="0" smtClean="0"/>
              <a:t>Kärnindikatorn Gymnasieexamen mäter andelen elever som tar gymnasieexamen inom fyra år från påbörjad utbildning, vilket har ökat mellan åren 2015 till 2022 från 69 % till 74 %. Avseende indikatorn gymnasieexamen finns skillnader mellan flickor och pojkar, där fler flickor än pojkar tar examen,</a:t>
            </a:r>
            <a:r>
              <a:rPr lang="sv-SE" baseline="0" dirty="0" smtClean="0"/>
              <a:t> </a:t>
            </a:r>
            <a:r>
              <a:rPr lang="sv-SE" dirty="0" smtClean="0"/>
              <a:t>78 % respektive 70 %.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3</a:t>
            </a:fld>
            <a:endParaRPr lang="sv-SE" dirty="0"/>
          </a:p>
        </p:txBody>
      </p:sp>
    </p:spTree>
    <p:extLst>
      <p:ext uri="{BB962C8B-B14F-4D97-AF65-F5344CB8AC3E}">
        <p14:creationId xmlns:p14="http://schemas.microsoft.com/office/powerpoint/2010/main" val="140387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Alternativtext</a:t>
            </a:r>
            <a:br>
              <a:rPr lang="sv-SE" u="sng" dirty="0" smtClean="0"/>
            </a:br>
            <a:r>
              <a:rPr lang="sv-SE" dirty="0" smtClean="0"/>
              <a:t>Även denna bild handlar om målområde 2, kunskaper, kompetenser och utbildning.</a:t>
            </a:r>
          </a:p>
          <a:p>
            <a:endParaRPr lang="sv-SE" dirty="0" smtClean="0"/>
          </a:p>
          <a:p>
            <a:r>
              <a:rPr lang="sv-SE" dirty="0" smtClean="0"/>
              <a:t>Inom gymnasiebehörighet finns stora skillnader baserat på föräldrarnas utbildningsnivå. Bland elever med föräldrar som har eftergymnasial utbildning var andelen som år 2021 gick ut årskurs 9 med gymnasiebehörighet hög, 93 procent. Motsvarande andel bland övriga grupper var betydligt lägre (gymnasial utbildningsnivå 79 % och förgymnasial utbildningsnivå 54 %).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4</a:t>
            </a:fld>
            <a:endParaRPr lang="sv-SE" dirty="0"/>
          </a:p>
        </p:txBody>
      </p:sp>
    </p:spTree>
    <p:extLst>
      <p:ext uri="{BB962C8B-B14F-4D97-AF65-F5344CB8AC3E}">
        <p14:creationId xmlns:p14="http://schemas.microsoft.com/office/powerpoint/2010/main" val="121315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Alternativtext</a:t>
            </a:r>
          </a:p>
          <a:p>
            <a:r>
              <a:rPr lang="sv-SE" dirty="0" smtClean="0"/>
              <a:t>Målområde 3, arbete, arbetsförhållanden och arbetsmiljö. Det är tre kärnindikatorer inom målområde 3. </a:t>
            </a:r>
          </a:p>
          <a:p>
            <a:endParaRPr lang="sv-SE" dirty="0" smtClean="0"/>
          </a:p>
          <a:p>
            <a:r>
              <a:rPr lang="sv-SE" dirty="0" smtClean="0"/>
              <a:t>Kärnindikatorn som mäter andelen långtidsarbetslösa har ökat och var 2021 2,1 % jämfört med 1 % år 2006. Förmodligen har andelen ökat under 2022, men Folkhälsomyndigheten har inte nyare data än. </a:t>
            </a:r>
          </a:p>
          <a:p>
            <a:endParaRPr lang="sv-SE" dirty="0" smtClean="0"/>
          </a:p>
          <a:p>
            <a:r>
              <a:rPr lang="sv-SE" dirty="0" smtClean="0"/>
              <a:t>Kärnindikatorn som mäter andelen sysselsatta som uppger att de har höga krav men låg kontroll i arbetet har minskat mellan åren 2007-2021 från 28 % till 23 %. Det är också en tydlig könsskillnad avseende denna indikator (kvinnor 29% respektive män 18 %). </a:t>
            </a:r>
          </a:p>
          <a:p>
            <a:endParaRPr lang="sv-SE" dirty="0" smtClean="0"/>
          </a:p>
          <a:p>
            <a:r>
              <a:rPr lang="sv-SE" dirty="0" smtClean="0"/>
              <a:t>Kärnindikatorn som mäter andelen personer som uppger att deras arbete är fysiskt påfrestande har inte förändrats mellan 2007 och 2021 (24 %).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5</a:t>
            </a:fld>
            <a:endParaRPr lang="sv-SE" dirty="0"/>
          </a:p>
        </p:txBody>
      </p:sp>
    </p:spTree>
    <p:extLst>
      <p:ext uri="{BB962C8B-B14F-4D97-AF65-F5344CB8AC3E}">
        <p14:creationId xmlns:p14="http://schemas.microsoft.com/office/powerpoint/2010/main" val="87968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endParaRPr lang="sv-SE" dirty="0" smtClean="0"/>
          </a:p>
          <a:p>
            <a:r>
              <a:rPr lang="sv-SE" dirty="0" smtClean="0"/>
              <a:t>Även denna bild handlar om målområde 3, arbete, arbetsförhållanden och arbetsmiljö.</a:t>
            </a:r>
          </a:p>
          <a:p>
            <a:r>
              <a:rPr lang="sv-SE" dirty="0" smtClean="0"/>
              <a:t>Avseende fysisk påfrestning i arbetet så kan vi se att medan nästan 4 av 10 personer med gymnasial eller förgymnasial utbildningsnivå uppger att deras arbete är fysiskt påfrestande, är det mellan 1 och 2 personer av 10 med eftergymnasial utbildningsnivå som anger detta.</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6</a:t>
            </a:fld>
            <a:endParaRPr lang="sv-SE" dirty="0"/>
          </a:p>
        </p:txBody>
      </p:sp>
    </p:spTree>
    <p:extLst>
      <p:ext uri="{BB962C8B-B14F-4D97-AF65-F5344CB8AC3E}">
        <p14:creationId xmlns:p14="http://schemas.microsoft.com/office/powerpoint/2010/main" val="85042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endParaRPr lang="sv-SE" dirty="0" smtClean="0"/>
          </a:p>
          <a:p>
            <a:r>
              <a:rPr lang="sv-SE" dirty="0" smtClean="0"/>
              <a:t>Långtidsarbetslöshet efter utbildningsnivå. </a:t>
            </a:r>
            <a:br>
              <a:rPr lang="sv-SE" dirty="0" smtClean="0"/>
            </a:br>
            <a:endParaRPr lang="sv-SE" dirty="0" smtClean="0"/>
          </a:p>
          <a:p>
            <a:r>
              <a:rPr lang="sv-SE" dirty="0" smtClean="0"/>
              <a:t>Långtidsarbetslösheten visar stora förändringar senaste året, år 2021 var den 2,1 procent, vilket innebar en fördubbling mot 2020. </a:t>
            </a:r>
          </a:p>
          <a:p>
            <a:r>
              <a:rPr lang="sv-SE" dirty="0" smtClean="0"/>
              <a:t>Bland personer med förgymnasial utbildning steg långtidsarbetslösheten under större delen av perioden 2006 till 2021, men den mest framträdande uppgången skedde sista året. Bland kvinnor i den gruppen var färre än 2 procent långtidsarbetslösa 2006, jämfört med över 13 procent 2021. </a:t>
            </a:r>
          </a:p>
          <a:p>
            <a:r>
              <a:rPr lang="sv-SE" dirty="0" smtClean="0"/>
              <a:t>De som har det sämst blir oftast mest påverkade under ekonomiskt turbulenta tider.</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7</a:t>
            </a:fld>
            <a:endParaRPr lang="sv-SE" dirty="0"/>
          </a:p>
        </p:txBody>
      </p:sp>
    </p:spTree>
    <p:extLst>
      <p:ext uri="{BB962C8B-B14F-4D97-AF65-F5344CB8AC3E}">
        <p14:creationId xmlns:p14="http://schemas.microsoft.com/office/powerpoint/2010/main" val="148724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endParaRPr lang="sv-SE" dirty="0" smtClean="0"/>
          </a:p>
          <a:p>
            <a:r>
              <a:rPr lang="sv-SE" dirty="0" smtClean="0"/>
              <a:t>Målområde 4, inkomster och försörjningsmöjligheter. Målområdet innehåller tre kärnindikatorer och även motsvarande data för barn, 0-19 år. </a:t>
            </a:r>
          </a:p>
          <a:p>
            <a:endParaRPr lang="sv-SE" dirty="0" smtClean="0"/>
          </a:p>
          <a:p>
            <a:r>
              <a:rPr lang="sv-SE" dirty="0" smtClean="0"/>
              <a:t>Kärnindikatorn Ekonomisk standard mäter medianinkomsten i befolkningen, eller delar av befolkningen. Under perioden 2011–2020 ökade den ekonomiska standarden generellt sett med 16 procent i Sverige. </a:t>
            </a:r>
          </a:p>
          <a:p>
            <a:endParaRPr lang="sv-SE" dirty="0" smtClean="0"/>
          </a:p>
          <a:p>
            <a:r>
              <a:rPr lang="sv-SE" dirty="0" smtClean="0"/>
              <a:t>Kärnindikatorn Varaktigt låg relativ ekonomisk standard mäter personer som under flera år i rad har en låg ekonomisk standard relativt andra. Andelen bland vuxna har ökat mellan åren 2014 till 2020 från 7,4 % till 8,1 %, andelen ökade också bland barn från 10,7 % till 11,8 %. </a:t>
            </a:r>
          </a:p>
          <a:p>
            <a:endParaRPr lang="sv-SE" dirty="0" smtClean="0"/>
          </a:p>
          <a:p>
            <a:r>
              <a:rPr lang="sv-SE" dirty="0" smtClean="0"/>
              <a:t>Kärnindikatorn varaktigt låg absolut inkomststandard innebär att inkomsterna under flera år i rad inte räckt till de nödvändigaste utgifterna. Andelen bland vuxna har minskat mellan år 2014 och 2020 från 2,2 % till 1,7 %, andelen minskade också bland barn från 4,7 % till 3,5 %. </a:t>
            </a:r>
          </a:p>
          <a:p>
            <a:endParaRPr lang="sv-SE" dirty="0" smtClean="0"/>
          </a:p>
          <a:p>
            <a:r>
              <a:rPr lang="sv-SE" dirty="0" smtClean="0"/>
              <a:t>Eftersom senaste år för dessa indikatorer är 2020 och konjunkturläget försvagats sedan dess, kan det ha skett en försämring</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8</a:t>
            </a:fld>
            <a:endParaRPr lang="sv-SE" dirty="0"/>
          </a:p>
        </p:txBody>
      </p:sp>
    </p:spTree>
    <p:extLst>
      <p:ext uri="{BB962C8B-B14F-4D97-AF65-F5344CB8AC3E}">
        <p14:creationId xmlns:p14="http://schemas.microsoft.com/office/powerpoint/2010/main" val="274019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Alternativtext</a:t>
            </a:r>
            <a:br>
              <a:rPr kumimoji="0" lang="sv-SE" sz="1200" b="0"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Även denna bild handlar om målområde 4.</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Varaktigt låg inkomststandard är ett absolut mått som beskriver en ekonomisk situation där inkomsterna de senaste åren inte har räckt till de nödvändigaste utgifterna. Avseende barn 0-19 år visar resultatet att det är stora skillnader baserat på föräldrarnas utbildningsnivå. 21 % av barnen med föräldrar med förgymnasial utbildningsnivå har varaktigt låg inkomststandard, jämfört med 4 % av dem med föräldrar med gymnasial utbildningsnivå och 2 % av barn till föräldrar med eftergymnasial utbildningsnivå.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9</a:t>
            </a:fld>
            <a:endParaRPr lang="sv-SE" dirty="0"/>
          </a:p>
        </p:txBody>
      </p:sp>
    </p:spTree>
    <p:extLst>
      <p:ext uri="{BB962C8B-B14F-4D97-AF65-F5344CB8AC3E}">
        <p14:creationId xmlns:p14="http://schemas.microsoft.com/office/powerpoint/2010/main" val="3155431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39952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tre delar">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solidFill>
                  <a:schemeClr val="tx1"/>
                </a:solidFill>
              </a:defRPr>
            </a:lvl1pPr>
          </a:lstStyle>
          <a:p>
            <a:r>
              <a:rPr lang="sv-SE" dirty="0"/>
              <a:t>Rubrik</a:t>
            </a:r>
          </a:p>
        </p:txBody>
      </p:sp>
      <p:sp>
        <p:nvSpPr>
          <p:cNvPr id="5" name="Platshållare för text 4"/>
          <p:cNvSpPr>
            <a:spLocks noGrp="1"/>
          </p:cNvSpPr>
          <p:nvPr>
            <p:ph type="body" sz="quarter" idx="15"/>
          </p:nvPr>
        </p:nvSpPr>
        <p:spPr>
          <a:xfrm>
            <a:off x="911225"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1" name="Platshållare för bild 10"/>
          <p:cNvSpPr>
            <a:spLocks noGrp="1"/>
          </p:cNvSpPr>
          <p:nvPr>
            <p:ph type="pic" sz="quarter" idx="12"/>
          </p:nvPr>
        </p:nvSpPr>
        <p:spPr>
          <a:xfrm>
            <a:off x="1271225"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16" name="Platshållare för text 4"/>
          <p:cNvSpPr>
            <a:spLocks noGrp="1"/>
          </p:cNvSpPr>
          <p:nvPr>
            <p:ph type="body" sz="quarter" idx="16"/>
          </p:nvPr>
        </p:nvSpPr>
        <p:spPr>
          <a:xfrm>
            <a:off x="4655324"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7" name="Platshållare för bild 10"/>
          <p:cNvSpPr>
            <a:spLocks noGrp="1"/>
          </p:cNvSpPr>
          <p:nvPr>
            <p:ph type="pic" sz="quarter" idx="18"/>
          </p:nvPr>
        </p:nvSpPr>
        <p:spPr>
          <a:xfrm>
            <a:off x="5015324"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20" name="Platshållare för text 4"/>
          <p:cNvSpPr>
            <a:spLocks noGrp="1"/>
          </p:cNvSpPr>
          <p:nvPr>
            <p:ph type="body" sz="quarter" idx="17"/>
          </p:nvPr>
        </p:nvSpPr>
        <p:spPr>
          <a:xfrm>
            <a:off x="8399423"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8" name="Platshållare för bild 10"/>
          <p:cNvSpPr>
            <a:spLocks noGrp="1"/>
          </p:cNvSpPr>
          <p:nvPr>
            <p:ph type="pic" sz="quarter" idx="19"/>
          </p:nvPr>
        </p:nvSpPr>
        <p:spPr>
          <a:xfrm>
            <a:off x="8759423"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10" name="Platshållare för text 10"/>
          <p:cNvSpPr>
            <a:spLocks noGrp="1"/>
          </p:cNvSpPr>
          <p:nvPr>
            <p:ph type="body" sz="quarter" idx="11" hasCustomPrompt="1"/>
          </p:nvPr>
        </p:nvSpPr>
        <p:spPr>
          <a:xfrm rot="16200000">
            <a:off x="10217750" y="2085888"/>
            <a:ext cx="360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15" name="Grupp 14"/>
          <p:cNvGrpSpPr/>
          <p:nvPr userDrawn="1"/>
        </p:nvGrpSpPr>
        <p:grpSpPr>
          <a:xfrm>
            <a:off x="0" y="6619124"/>
            <a:ext cx="12192000" cy="50236"/>
            <a:chOff x="0" y="6619124"/>
            <a:chExt cx="12192000" cy="50236"/>
          </a:xfrm>
        </p:grpSpPr>
        <p:cxnSp>
          <p:nvCxnSpPr>
            <p:cNvPr id="19" name="Rak koppling 18"/>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Rak koppling 20"/>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811815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dslinje1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2421530"/>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0" name="Platshållare för innehåll 2"/>
          <p:cNvSpPr>
            <a:spLocks noGrp="1"/>
          </p:cNvSpPr>
          <p:nvPr>
            <p:ph idx="10" hasCustomPrompt="1"/>
          </p:nvPr>
        </p:nvSpPr>
        <p:spPr>
          <a:xfrm>
            <a:off x="7639823"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cxnSp>
        <p:nvCxnSpPr>
          <p:cNvPr id="7" name="Rak koppling 6"/>
          <p:cNvCxnSpPr/>
          <p:nvPr userDrawn="1"/>
        </p:nvCxnSpPr>
        <p:spPr>
          <a:xfrm>
            <a:off x="6096000" y="1628775"/>
            <a:ext cx="0" cy="5229225"/>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69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dslinje1 mit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8961"/>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683"/>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6" name="Platshållare för innehåll 2"/>
          <p:cNvSpPr>
            <a:spLocks noGrp="1"/>
          </p:cNvSpPr>
          <p:nvPr>
            <p:ph idx="10" hasCustomPrompt="1"/>
          </p:nvPr>
        </p:nvSpPr>
        <p:spPr>
          <a:xfrm>
            <a:off x="7641175"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cxnSp>
        <p:nvCxnSpPr>
          <p:cNvPr id="7" name="Rak koppling 6"/>
          <p:cNvCxnSpPr/>
          <p:nvPr userDrawn="1"/>
        </p:nvCxnSpPr>
        <p:spPr>
          <a:xfrm>
            <a:off x="6094973" y="0"/>
            <a:ext cx="5095" cy="685800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16562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dslinje1 slu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9000"/>
            <a:ext cx="3816425"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722"/>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1" name="Platshållare för text 8"/>
          <p:cNvSpPr>
            <a:spLocks noGrp="1"/>
          </p:cNvSpPr>
          <p:nvPr>
            <p:ph type="body" sz="quarter" idx="12"/>
          </p:nvPr>
        </p:nvSpPr>
        <p:spPr>
          <a:xfrm flipH="1">
            <a:off x="6183248" y="3400915"/>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cxnSp>
        <p:nvCxnSpPr>
          <p:cNvPr id="7" name="Rak koppling 6"/>
          <p:cNvCxnSpPr/>
          <p:nvPr userDrawn="1"/>
        </p:nvCxnSpPr>
        <p:spPr>
          <a:xfrm>
            <a:off x="6094973" y="0"/>
            <a:ext cx="0" cy="5389563"/>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
        <p:nvSpPr>
          <p:cNvPr id="8" name="Platshållare för innehåll 2"/>
          <p:cNvSpPr>
            <a:spLocks noGrp="1"/>
          </p:cNvSpPr>
          <p:nvPr>
            <p:ph idx="10" hasCustomPrompt="1"/>
          </p:nvPr>
        </p:nvSpPr>
        <p:spPr>
          <a:xfrm>
            <a:off x="7641175" y="2875907"/>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98159457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dslinje2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911423" y="3933056"/>
            <a:ext cx="11280577"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3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dslinje2 mit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2192000"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43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dslinje2 slu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1712352" cy="0"/>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842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p:spPr>
        <p:txBody>
          <a:bodyPr anchor="b" anchorCtr="0"/>
          <a:lstStyle>
            <a:lvl1pPr algn="ctr">
              <a:lnSpc>
                <a:spcPts val="4200"/>
              </a:lnSpc>
              <a:spcBef>
                <a:spcPts val="300"/>
              </a:spcBef>
              <a:spcAft>
                <a:spcPts val="600"/>
              </a:spcAft>
              <a:defRPr sz="3000" baseline="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2387588" y="2483604"/>
            <a:ext cx="7416824" cy="1089412"/>
          </a:xfr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6" name="Bildobjekt 5"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504" y="4149080"/>
            <a:ext cx="2078992" cy="1389955"/>
          </a:xfrm>
          <a:prstGeom prst="rect">
            <a:avLst/>
          </a:prstGeom>
        </p:spPr>
      </p:pic>
      <p:sp>
        <p:nvSpPr>
          <p:cNvPr id="10" name="textruta 9"/>
          <p:cNvSpPr txBox="1"/>
          <p:nvPr userDrawn="1"/>
        </p:nvSpPr>
        <p:spPr>
          <a:xfrm>
            <a:off x="907357" y="5837410"/>
            <a:ext cx="10377287" cy="338554"/>
          </a:xfrm>
          <a:prstGeom prst="rect">
            <a:avLst/>
          </a:prstGeom>
          <a:noFill/>
        </p:spPr>
        <p:txBody>
          <a:bodyPr wrap="square" rtlCol="0">
            <a:spAutoFit/>
          </a:bodyPr>
          <a:lstStyle/>
          <a:p>
            <a:pPr algn="ctr"/>
            <a:r>
              <a:rPr lang="sv-SE" sz="1600" dirty="0"/>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t>  </a:t>
            </a:r>
            <a:r>
              <a:rPr lang="sv-SE" sz="1600" baseline="0" dirty="0"/>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Facebook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a:t>
            </a:r>
            <a:r>
              <a:rPr lang="sv-SE" sz="1600" baseline="0" dirty="0" smtClean="0"/>
              <a:t>X</a:t>
            </a:r>
            <a:endParaRPr lang="sv-SE" sz="1600" dirty="0"/>
          </a:p>
        </p:txBody>
      </p:sp>
    </p:spTree>
    <p:extLst>
      <p:ext uri="{BB962C8B-B14F-4D97-AF65-F5344CB8AC3E}">
        <p14:creationId xmlns:p14="http://schemas.microsoft.com/office/powerpoint/2010/main" val="1792937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a:prstGeom prst="rect">
            <a:avLst/>
          </a:prstGeo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a:prstGeom prst="rect">
            <a:avLst/>
          </a:prstGeo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grpSp>
        <p:nvGrpSpPr>
          <p:cNvPr id="4" name="Grupp 3" descr="Folkhälsomyndigheten bidrar till globala målen för hållbar utveckling" title="Logotyper"/>
          <p:cNvGrpSpPr/>
          <p:nvPr userDrawn="1"/>
        </p:nvGrpSpPr>
        <p:grpSpPr>
          <a:xfrm>
            <a:off x="623392" y="458897"/>
            <a:ext cx="5588019" cy="1337617"/>
            <a:chOff x="623392" y="458897"/>
            <a:chExt cx="5588019" cy="1337617"/>
          </a:xfrm>
        </p:grpSpPr>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cxnSp>
          <p:nvCxnSpPr>
            <p:cNvPr id="6" name="Rak koppling 5"/>
            <p:cNvCxnSpPr/>
            <p:nvPr userDrawn="1"/>
          </p:nvCxnSpPr>
          <p:spPr>
            <a:xfrm>
              <a:off x="3719737" y="567152"/>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79777" y="711204"/>
              <a:ext cx="2131634" cy="648000"/>
            </a:xfrm>
            <a:prstGeom prst="rect">
              <a:avLst/>
            </a:prstGeom>
          </p:spPr>
        </p:pic>
        <p:sp>
          <p:nvSpPr>
            <p:cNvPr id="8" name="Rektangel 7"/>
            <p:cNvSpPr/>
            <p:nvPr userDrawn="1"/>
          </p:nvSpPr>
          <p:spPr>
            <a:xfrm>
              <a:off x="623392" y="1630315"/>
              <a:ext cx="3861635" cy="166199"/>
            </a:xfrm>
            <a:prstGeom prst="rect">
              <a:avLst/>
            </a:prstGeom>
          </p:spPr>
          <p:txBody>
            <a:bodyPr wrap="none" lIns="0" tIns="0" rIns="0" bIns="0">
              <a:spAutoFit/>
            </a:bodyPr>
            <a:lstStyle/>
            <a:p>
              <a:pPr algn="l"/>
              <a:r>
                <a:rPr lang="sv-SE" sz="1080" dirty="0"/>
                <a:t>Folkhälsomyndigheten bidrar till globala målen för hållbar utveckling</a:t>
              </a:r>
            </a:p>
          </p:txBody>
        </p:sp>
      </p:grpSp>
    </p:spTree>
    <p:extLst>
      <p:ext uri="{BB962C8B-B14F-4D97-AF65-F5344CB8AC3E}">
        <p14:creationId xmlns:p14="http://schemas.microsoft.com/office/powerpoint/2010/main" val="885955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a:prstGeom prst="rect">
            <a:avLst/>
          </a:prstGeom>
        </p:spPr>
        <p:txBody>
          <a:bodyPr anchor="b" anchorCtr="0"/>
          <a:lstStyle>
            <a:lvl1pPr algn="ctr">
              <a:lnSpc>
                <a:spcPts val="4200"/>
              </a:lnSpc>
              <a:spcBef>
                <a:spcPts val="300"/>
              </a:spcBef>
              <a:spcAft>
                <a:spcPts val="600"/>
              </a:spcAft>
              <a:defRPr sz="3000" baseline="0">
                <a:solidFill>
                  <a:schemeClr val="tx1"/>
                </a:solidFill>
              </a:defRPr>
            </a:lvl1pPr>
          </a:lstStyle>
          <a:p>
            <a:endParaRPr lang="sv-SE" dirty="0"/>
          </a:p>
        </p:txBody>
      </p:sp>
      <p:sp>
        <p:nvSpPr>
          <p:cNvPr id="3" name="Underrubrik 2"/>
          <p:cNvSpPr>
            <a:spLocks noGrp="1"/>
          </p:cNvSpPr>
          <p:nvPr>
            <p:ph type="subTitle" idx="1"/>
          </p:nvPr>
        </p:nvSpPr>
        <p:spPr>
          <a:xfrm>
            <a:off x="2387588" y="2483604"/>
            <a:ext cx="7416824" cy="1089412"/>
          </a:xfrm>
          <a:prstGeom prst="rect">
            <a:avLst/>
          </a:prstGeo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sv-SE" dirty="0"/>
          </a:p>
        </p:txBody>
      </p:sp>
      <p:grpSp>
        <p:nvGrpSpPr>
          <p:cNvPr id="7" name="Grupp 6" descr="Folkhälsomyndigheten bidrar till globala målen för hållbar utveckling" title="Logotyper"/>
          <p:cNvGrpSpPr/>
          <p:nvPr userDrawn="1"/>
        </p:nvGrpSpPr>
        <p:grpSpPr>
          <a:xfrm>
            <a:off x="4165183" y="3832703"/>
            <a:ext cx="3861635" cy="1667204"/>
            <a:chOff x="4165183" y="3832703"/>
            <a:chExt cx="3861635" cy="1667204"/>
          </a:xfrm>
        </p:grpSpPr>
        <p:pic>
          <p:nvPicPr>
            <p:cNvPr id="8" name="Bildobjekt 7"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135" y="3832703"/>
              <a:ext cx="1885900" cy="1260860"/>
            </a:xfrm>
            <a:prstGeom prst="rect">
              <a:avLst/>
            </a:prstGeom>
          </p:spPr>
        </p:pic>
        <p:cxnSp>
          <p:nvCxnSpPr>
            <p:cNvPr id="9" name="Rak koppling 8"/>
            <p:cNvCxnSpPr/>
            <p:nvPr userDrawn="1"/>
          </p:nvCxnSpPr>
          <p:spPr>
            <a:xfrm>
              <a:off x="6523586" y="3832703"/>
              <a:ext cx="0" cy="12082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5137" y="3905563"/>
              <a:ext cx="1030729" cy="1188000"/>
            </a:xfrm>
            <a:prstGeom prst="rect">
              <a:avLst/>
            </a:prstGeom>
          </p:spPr>
        </p:pic>
        <p:sp>
          <p:nvSpPr>
            <p:cNvPr id="12" name="Rektangel 11"/>
            <p:cNvSpPr/>
            <p:nvPr userDrawn="1"/>
          </p:nvSpPr>
          <p:spPr>
            <a:xfrm>
              <a:off x="4165183" y="5333708"/>
              <a:ext cx="3861635" cy="166199"/>
            </a:xfrm>
            <a:prstGeom prst="rect">
              <a:avLst/>
            </a:prstGeom>
          </p:spPr>
          <p:txBody>
            <a:bodyPr wrap="none" lIns="0" tIns="0" rIns="0" bIns="0">
              <a:spAutoFit/>
            </a:bodyPr>
            <a:lstStyle/>
            <a:p>
              <a:pPr algn="ctr"/>
              <a:r>
                <a:rPr lang="sv-SE" sz="1080" dirty="0"/>
                <a:t>Folkhälsomyndigheten bidrar till globala målen för hållbar utveckling</a:t>
              </a:r>
            </a:p>
          </p:txBody>
        </p:sp>
      </p:grpSp>
      <p:sp>
        <p:nvSpPr>
          <p:cNvPr id="13" name="textruta 12"/>
          <p:cNvSpPr txBox="1"/>
          <p:nvPr userDrawn="1"/>
        </p:nvSpPr>
        <p:spPr>
          <a:xfrm>
            <a:off x="907357" y="5837410"/>
            <a:ext cx="10377287" cy="338554"/>
          </a:xfrm>
          <a:prstGeom prst="rect">
            <a:avLst/>
          </a:prstGeom>
          <a:noFill/>
        </p:spPr>
        <p:txBody>
          <a:bodyPr wrap="square" rtlCol="0">
            <a:spAutoFit/>
          </a:bodyPr>
          <a:lstStyle/>
          <a:p>
            <a:pPr algn="ctr"/>
            <a:r>
              <a:rPr lang="sv-SE" sz="1600" dirty="0">
                <a:latin typeface="Tahoma" panose="020B0604030504040204" pitchFamily="34" charset="0"/>
                <a:ea typeface="Tahoma" panose="020B0604030504040204" pitchFamily="34" charset="0"/>
                <a:cs typeface="Tahoma" panose="020B0604030504040204" pitchFamily="34" charset="0"/>
              </a:rPr>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Facebook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a:t>
            </a:r>
            <a:r>
              <a:rPr lang="sv-SE" sz="1600" baseline="0" dirty="0" smtClean="0">
                <a:latin typeface="Tahoma" panose="020B0604030504040204" pitchFamily="34" charset="0"/>
                <a:ea typeface="Tahoma" panose="020B0604030504040204" pitchFamily="34" charset="0"/>
                <a:cs typeface="Tahoma" panose="020B0604030504040204" pitchFamily="34" charset="0"/>
              </a:rPr>
              <a:t>X</a:t>
            </a:r>
            <a:endParaRPr lang="sv-SE"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056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3" y="1641500"/>
            <a:ext cx="10368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3" y="3244780"/>
            <a:ext cx="10368000" cy="838944"/>
          </a:xfrm>
        </p:spPr>
        <p:txBody>
          <a:bodyPr/>
          <a:lstStyle>
            <a:lvl1pPr marL="0" indent="0" algn="l">
              <a:lnSpc>
                <a:spcPts val="3000"/>
              </a:lnSpc>
              <a:spcBef>
                <a:spcPts val="600"/>
              </a:spcBef>
              <a:spcAft>
                <a:spcPts val="300"/>
              </a:spcAft>
              <a:buNone/>
              <a:defRPr sz="26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sp>
        <p:nvSpPr>
          <p:cNvPr id="6" name="Platshållare för bild 5"/>
          <p:cNvSpPr>
            <a:spLocks noGrp="1"/>
          </p:cNvSpPr>
          <p:nvPr>
            <p:ph type="pic" sz="quarter" idx="10"/>
          </p:nvPr>
        </p:nvSpPr>
        <p:spPr>
          <a:xfrm>
            <a:off x="0" y="4363239"/>
            <a:ext cx="12192000" cy="2494759"/>
          </a:xfrm>
          <a:custGeom>
            <a:avLst/>
            <a:gdLst>
              <a:gd name="connsiteX0" fmla="*/ 0 w 12192000"/>
              <a:gd name="connsiteY0" fmla="*/ 0 h 2420937"/>
              <a:gd name="connsiteX1" fmla="*/ 12192000 w 12192000"/>
              <a:gd name="connsiteY1" fmla="*/ 0 h 2420937"/>
              <a:gd name="connsiteX2" fmla="*/ 12192000 w 12192000"/>
              <a:gd name="connsiteY2" fmla="*/ 2420937 h 2420937"/>
              <a:gd name="connsiteX3" fmla="*/ 0 w 12192000"/>
              <a:gd name="connsiteY3" fmla="*/ 2420937 h 2420937"/>
              <a:gd name="connsiteX4" fmla="*/ 0 w 12192000"/>
              <a:gd name="connsiteY4" fmla="*/ 0 h 2420937"/>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1656 h 2462593"/>
              <a:gd name="connsiteX1" fmla="*/ 6087291 w 12192000"/>
              <a:gd name="connsiteY1" fmla="*/ 37256 h 2462593"/>
              <a:gd name="connsiteX2" fmla="*/ 12192000 w 12192000"/>
              <a:gd name="connsiteY2" fmla="*/ 41656 h 2462593"/>
              <a:gd name="connsiteX3" fmla="*/ 12192000 w 12192000"/>
              <a:gd name="connsiteY3" fmla="*/ 2462593 h 2462593"/>
              <a:gd name="connsiteX4" fmla="*/ 0 w 12192000"/>
              <a:gd name="connsiteY4" fmla="*/ 2462593 h 2462593"/>
              <a:gd name="connsiteX5" fmla="*/ 0 w 12192000"/>
              <a:gd name="connsiteY5" fmla="*/ 41656 h 2462593"/>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5525 h 2466462"/>
              <a:gd name="connsiteX1" fmla="*/ 6087291 w 12192000"/>
              <a:gd name="connsiteY1" fmla="*/ 41125 h 2466462"/>
              <a:gd name="connsiteX2" fmla="*/ 12192000 w 12192000"/>
              <a:gd name="connsiteY2" fmla="*/ 45525 h 2466462"/>
              <a:gd name="connsiteX3" fmla="*/ 12192000 w 12192000"/>
              <a:gd name="connsiteY3" fmla="*/ 2466462 h 2466462"/>
              <a:gd name="connsiteX4" fmla="*/ 0 w 12192000"/>
              <a:gd name="connsiteY4" fmla="*/ 2466462 h 2466462"/>
              <a:gd name="connsiteX5" fmla="*/ 0 w 12192000"/>
              <a:gd name="connsiteY5" fmla="*/ 45525 h 2466462"/>
              <a:gd name="connsiteX0" fmla="*/ 0 w 12192000"/>
              <a:gd name="connsiteY0" fmla="*/ 48263 h 2469200"/>
              <a:gd name="connsiteX1" fmla="*/ 6087291 w 12192000"/>
              <a:gd name="connsiteY1" fmla="*/ 43863 h 2469200"/>
              <a:gd name="connsiteX2" fmla="*/ 12192000 w 12192000"/>
              <a:gd name="connsiteY2" fmla="*/ 48263 h 2469200"/>
              <a:gd name="connsiteX3" fmla="*/ 12192000 w 12192000"/>
              <a:gd name="connsiteY3" fmla="*/ 2469200 h 2469200"/>
              <a:gd name="connsiteX4" fmla="*/ 0 w 12192000"/>
              <a:gd name="connsiteY4" fmla="*/ 2469200 h 2469200"/>
              <a:gd name="connsiteX5" fmla="*/ 0 w 12192000"/>
              <a:gd name="connsiteY5" fmla="*/ 48263 h 2469200"/>
              <a:gd name="connsiteX0" fmla="*/ 0 w 12192000"/>
              <a:gd name="connsiteY0" fmla="*/ 40017 h 2460954"/>
              <a:gd name="connsiteX1" fmla="*/ 6087291 w 12192000"/>
              <a:gd name="connsiteY1" fmla="*/ 35617 h 2460954"/>
              <a:gd name="connsiteX2" fmla="*/ 12192000 w 12192000"/>
              <a:gd name="connsiteY2" fmla="*/ 40017 h 2460954"/>
              <a:gd name="connsiteX3" fmla="*/ 12192000 w 12192000"/>
              <a:gd name="connsiteY3" fmla="*/ 2460954 h 2460954"/>
              <a:gd name="connsiteX4" fmla="*/ 0 w 12192000"/>
              <a:gd name="connsiteY4" fmla="*/ 2460954 h 2460954"/>
              <a:gd name="connsiteX5" fmla="*/ 0 w 12192000"/>
              <a:gd name="connsiteY5" fmla="*/ 40017 h 2460954"/>
              <a:gd name="connsiteX0" fmla="*/ 0 w 12192000"/>
              <a:gd name="connsiteY0" fmla="*/ 71872 h 2492809"/>
              <a:gd name="connsiteX1" fmla="*/ 6087291 w 12192000"/>
              <a:gd name="connsiteY1" fmla="*/ 67472 h 2492809"/>
              <a:gd name="connsiteX2" fmla="*/ 12192000 w 12192000"/>
              <a:gd name="connsiteY2" fmla="*/ 71872 h 2492809"/>
              <a:gd name="connsiteX3" fmla="*/ 12192000 w 12192000"/>
              <a:gd name="connsiteY3" fmla="*/ 2492809 h 2492809"/>
              <a:gd name="connsiteX4" fmla="*/ 0 w 12192000"/>
              <a:gd name="connsiteY4" fmla="*/ 2492809 h 2492809"/>
              <a:gd name="connsiteX5" fmla="*/ 0 w 12192000"/>
              <a:gd name="connsiteY5" fmla="*/ 71872 h 249280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78422 h 2499359"/>
              <a:gd name="connsiteX1" fmla="*/ 6087291 w 12192000"/>
              <a:gd name="connsiteY1" fmla="*/ 74022 h 2499359"/>
              <a:gd name="connsiteX2" fmla="*/ 12192000 w 12192000"/>
              <a:gd name="connsiteY2" fmla="*/ 78422 h 2499359"/>
              <a:gd name="connsiteX3" fmla="*/ 12192000 w 12192000"/>
              <a:gd name="connsiteY3" fmla="*/ 2499359 h 2499359"/>
              <a:gd name="connsiteX4" fmla="*/ 0 w 12192000"/>
              <a:gd name="connsiteY4" fmla="*/ 2499359 h 2499359"/>
              <a:gd name="connsiteX5" fmla="*/ 0 w 12192000"/>
              <a:gd name="connsiteY5" fmla="*/ 78422 h 249935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574402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44008 h 2464945"/>
              <a:gd name="connsiteX1" fmla="*/ 6061654 w 12192000"/>
              <a:gd name="connsiteY1" fmla="*/ 39608 h 2464945"/>
              <a:gd name="connsiteX2" fmla="*/ 12192000 w 12192000"/>
              <a:gd name="connsiteY2" fmla="*/ 44008 h 2464945"/>
              <a:gd name="connsiteX3" fmla="*/ 12192000 w 12192000"/>
              <a:gd name="connsiteY3" fmla="*/ 2464945 h 2464945"/>
              <a:gd name="connsiteX4" fmla="*/ 0 w 12192000"/>
              <a:gd name="connsiteY4" fmla="*/ 2464945 h 2464945"/>
              <a:gd name="connsiteX5" fmla="*/ 0 w 12192000"/>
              <a:gd name="connsiteY5" fmla="*/ 44008 h 2464945"/>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86332 h 2507269"/>
              <a:gd name="connsiteX1" fmla="*/ 6061654 w 12192000"/>
              <a:gd name="connsiteY1" fmla="*/ 81932 h 2507269"/>
              <a:gd name="connsiteX2" fmla="*/ 12192000 w 12192000"/>
              <a:gd name="connsiteY2" fmla="*/ 86332 h 2507269"/>
              <a:gd name="connsiteX3" fmla="*/ 12192000 w 12192000"/>
              <a:gd name="connsiteY3" fmla="*/ 2507269 h 2507269"/>
              <a:gd name="connsiteX4" fmla="*/ 0 w 12192000"/>
              <a:gd name="connsiteY4" fmla="*/ 2507269 h 2507269"/>
              <a:gd name="connsiteX5" fmla="*/ 0 w 12192000"/>
              <a:gd name="connsiteY5" fmla="*/ 86332 h 2507269"/>
              <a:gd name="connsiteX0" fmla="*/ 0 w 12192000"/>
              <a:gd name="connsiteY0" fmla="*/ 73822 h 2494759"/>
              <a:gd name="connsiteX1" fmla="*/ 6104383 w 12192000"/>
              <a:gd name="connsiteY1" fmla="*/ 86514 h 2494759"/>
              <a:gd name="connsiteX2" fmla="*/ 12192000 w 12192000"/>
              <a:gd name="connsiteY2" fmla="*/ 73822 h 2494759"/>
              <a:gd name="connsiteX3" fmla="*/ 12192000 w 12192000"/>
              <a:gd name="connsiteY3" fmla="*/ 2494759 h 2494759"/>
              <a:gd name="connsiteX4" fmla="*/ 0 w 12192000"/>
              <a:gd name="connsiteY4" fmla="*/ 2494759 h 2494759"/>
              <a:gd name="connsiteX5" fmla="*/ 0 w 12192000"/>
              <a:gd name="connsiteY5" fmla="*/ 73822 h 249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494759">
                <a:moveTo>
                  <a:pt x="0" y="73822"/>
                </a:moveTo>
                <a:cubicBezTo>
                  <a:pt x="287627" y="71623"/>
                  <a:pt x="2776131" y="242580"/>
                  <a:pt x="6104383" y="86514"/>
                </a:cubicBezTo>
                <a:cubicBezTo>
                  <a:pt x="10074479" y="-99649"/>
                  <a:pt x="11891893" y="72355"/>
                  <a:pt x="12192000" y="73822"/>
                </a:cubicBezTo>
                <a:lnTo>
                  <a:pt x="12192000" y="2494759"/>
                </a:lnTo>
                <a:lnTo>
                  <a:pt x="0" y="2494759"/>
                </a:lnTo>
                <a:lnTo>
                  <a:pt x="0" y="73822"/>
                </a:lnTo>
                <a:close/>
              </a:path>
            </a:pathLst>
          </a:custGeom>
        </p:spPr>
        <p:txBody>
          <a:bodyPr/>
          <a:lstStyle/>
          <a:p>
            <a:r>
              <a:rPr lang="sv-SE" smtClean="0"/>
              <a:t>Klicka på ikonen för att lägga till en bild</a:t>
            </a:r>
            <a:endParaRPr lang="sv-SE"/>
          </a:p>
        </p:txBody>
      </p:sp>
      <p:pic>
        <p:nvPicPr>
          <p:cNvPr id="5" name="Bildobjekt 4" descr="Folkhälsomyndighetens logoty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
        <p:nvSpPr>
          <p:cNvPr id="7" name="Platshållare för text 10"/>
          <p:cNvSpPr>
            <a:spLocks noGrp="1"/>
          </p:cNvSpPr>
          <p:nvPr>
            <p:ph type="body" sz="quarter" idx="11" hasCustomPrompt="1"/>
          </p:nvPr>
        </p:nvSpPr>
        <p:spPr>
          <a:xfrm rot="16200000">
            <a:off x="10847750" y="5405047"/>
            <a:ext cx="234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75905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351077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3" y="1641500"/>
            <a:ext cx="10368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3" y="3244780"/>
            <a:ext cx="10368000" cy="838944"/>
          </a:xfrm>
        </p:spPr>
        <p:txBody>
          <a:bodyPr/>
          <a:lstStyle>
            <a:lvl1pPr marL="0" indent="0" algn="l">
              <a:lnSpc>
                <a:spcPts val="3000"/>
              </a:lnSpc>
              <a:spcBef>
                <a:spcPts val="600"/>
              </a:spcBef>
              <a:spcAft>
                <a:spcPts val="300"/>
              </a:spcAft>
              <a:buNone/>
              <a:defRPr sz="26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sp>
        <p:nvSpPr>
          <p:cNvPr id="6" name="Platshållare för bild 5"/>
          <p:cNvSpPr>
            <a:spLocks noGrp="1"/>
          </p:cNvSpPr>
          <p:nvPr>
            <p:ph type="pic" sz="quarter" idx="10"/>
          </p:nvPr>
        </p:nvSpPr>
        <p:spPr>
          <a:xfrm>
            <a:off x="0" y="4363239"/>
            <a:ext cx="12192000" cy="2494759"/>
          </a:xfrm>
          <a:custGeom>
            <a:avLst/>
            <a:gdLst>
              <a:gd name="connsiteX0" fmla="*/ 0 w 12192000"/>
              <a:gd name="connsiteY0" fmla="*/ 0 h 2420937"/>
              <a:gd name="connsiteX1" fmla="*/ 12192000 w 12192000"/>
              <a:gd name="connsiteY1" fmla="*/ 0 h 2420937"/>
              <a:gd name="connsiteX2" fmla="*/ 12192000 w 12192000"/>
              <a:gd name="connsiteY2" fmla="*/ 2420937 h 2420937"/>
              <a:gd name="connsiteX3" fmla="*/ 0 w 12192000"/>
              <a:gd name="connsiteY3" fmla="*/ 2420937 h 2420937"/>
              <a:gd name="connsiteX4" fmla="*/ 0 w 12192000"/>
              <a:gd name="connsiteY4" fmla="*/ 0 h 2420937"/>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1656 h 2462593"/>
              <a:gd name="connsiteX1" fmla="*/ 6087291 w 12192000"/>
              <a:gd name="connsiteY1" fmla="*/ 37256 h 2462593"/>
              <a:gd name="connsiteX2" fmla="*/ 12192000 w 12192000"/>
              <a:gd name="connsiteY2" fmla="*/ 41656 h 2462593"/>
              <a:gd name="connsiteX3" fmla="*/ 12192000 w 12192000"/>
              <a:gd name="connsiteY3" fmla="*/ 2462593 h 2462593"/>
              <a:gd name="connsiteX4" fmla="*/ 0 w 12192000"/>
              <a:gd name="connsiteY4" fmla="*/ 2462593 h 2462593"/>
              <a:gd name="connsiteX5" fmla="*/ 0 w 12192000"/>
              <a:gd name="connsiteY5" fmla="*/ 41656 h 2462593"/>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5525 h 2466462"/>
              <a:gd name="connsiteX1" fmla="*/ 6087291 w 12192000"/>
              <a:gd name="connsiteY1" fmla="*/ 41125 h 2466462"/>
              <a:gd name="connsiteX2" fmla="*/ 12192000 w 12192000"/>
              <a:gd name="connsiteY2" fmla="*/ 45525 h 2466462"/>
              <a:gd name="connsiteX3" fmla="*/ 12192000 w 12192000"/>
              <a:gd name="connsiteY3" fmla="*/ 2466462 h 2466462"/>
              <a:gd name="connsiteX4" fmla="*/ 0 w 12192000"/>
              <a:gd name="connsiteY4" fmla="*/ 2466462 h 2466462"/>
              <a:gd name="connsiteX5" fmla="*/ 0 w 12192000"/>
              <a:gd name="connsiteY5" fmla="*/ 45525 h 2466462"/>
              <a:gd name="connsiteX0" fmla="*/ 0 w 12192000"/>
              <a:gd name="connsiteY0" fmla="*/ 48263 h 2469200"/>
              <a:gd name="connsiteX1" fmla="*/ 6087291 w 12192000"/>
              <a:gd name="connsiteY1" fmla="*/ 43863 h 2469200"/>
              <a:gd name="connsiteX2" fmla="*/ 12192000 w 12192000"/>
              <a:gd name="connsiteY2" fmla="*/ 48263 h 2469200"/>
              <a:gd name="connsiteX3" fmla="*/ 12192000 w 12192000"/>
              <a:gd name="connsiteY3" fmla="*/ 2469200 h 2469200"/>
              <a:gd name="connsiteX4" fmla="*/ 0 w 12192000"/>
              <a:gd name="connsiteY4" fmla="*/ 2469200 h 2469200"/>
              <a:gd name="connsiteX5" fmla="*/ 0 w 12192000"/>
              <a:gd name="connsiteY5" fmla="*/ 48263 h 2469200"/>
              <a:gd name="connsiteX0" fmla="*/ 0 w 12192000"/>
              <a:gd name="connsiteY0" fmla="*/ 40017 h 2460954"/>
              <a:gd name="connsiteX1" fmla="*/ 6087291 w 12192000"/>
              <a:gd name="connsiteY1" fmla="*/ 35617 h 2460954"/>
              <a:gd name="connsiteX2" fmla="*/ 12192000 w 12192000"/>
              <a:gd name="connsiteY2" fmla="*/ 40017 h 2460954"/>
              <a:gd name="connsiteX3" fmla="*/ 12192000 w 12192000"/>
              <a:gd name="connsiteY3" fmla="*/ 2460954 h 2460954"/>
              <a:gd name="connsiteX4" fmla="*/ 0 w 12192000"/>
              <a:gd name="connsiteY4" fmla="*/ 2460954 h 2460954"/>
              <a:gd name="connsiteX5" fmla="*/ 0 w 12192000"/>
              <a:gd name="connsiteY5" fmla="*/ 40017 h 2460954"/>
              <a:gd name="connsiteX0" fmla="*/ 0 w 12192000"/>
              <a:gd name="connsiteY0" fmla="*/ 71872 h 2492809"/>
              <a:gd name="connsiteX1" fmla="*/ 6087291 w 12192000"/>
              <a:gd name="connsiteY1" fmla="*/ 67472 h 2492809"/>
              <a:gd name="connsiteX2" fmla="*/ 12192000 w 12192000"/>
              <a:gd name="connsiteY2" fmla="*/ 71872 h 2492809"/>
              <a:gd name="connsiteX3" fmla="*/ 12192000 w 12192000"/>
              <a:gd name="connsiteY3" fmla="*/ 2492809 h 2492809"/>
              <a:gd name="connsiteX4" fmla="*/ 0 w 12192000"/>
              <a:gd name="connsiteY4" fmla="*/ 2492809 h 2492809"/>
              <a:gd name="connsiteX5" fmla="*/ 0 w 12192000"/>
              <a:gd name="connsiteY5" fmla="*/ 71872 h 249280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78422 h 2499359"/>
              <a:gd name="connsiteX1" fmla="*/ 6087291 w 12192000"/>
              <a:gd name="connsiteY1" fmla="*/ 74022 h 2499359"/>
              <a:gd name="connsiteX2" fmla="*/ 12192000 w 12192000"/>
              <a:gd name="connsiteY2" fmla="*/ 78422 h 2499359"/>
              <a:gd name="connsiteX3" fmla="*/ 12192000 w 12192000"/>
              <a:gd name="connsiteY3" fmla="*/ 2499359 h 2499359"/>
              <a:gd name="connsiteX4" fmla="*/ 0 w 12192000"/>
              <a:gd name="connsiteY4" fmla="*/ 2499359 h 2499359"/>
              <a:gd name="connsiteX5" fmla="*/ 0 w 12192000"/>
              <a:gd name="connsiteY5" fmla="*/ 78422 h 249935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574402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44008 h 2464945"/>
              <a:gd name="connsiteX1" fmla="*/ 6061654 w 12192000"/>
              <a:gd name="connsiteY1" fmla="*/ 39608 h 2464945"/>
              <a:gd name="connsiteX2" fmla="*/ 12192000 w 12192000"/>
              <a:gd name="connsiteY2" fmla="*/ 44008 h 2464945"/>
              <a:gd name="connsiteX3" fmla="*/ 12192000 w 12192000"/>
              <a:gd name="connsiteY3" fmla="*/ 2464945 h 2464945"/>
              <a:gd name="connsiteX4" fmla="*/ 0 w 12192000"/>
              <a:gd name="connsiteY4" fmla="*/ 2464945 h 2464945"/>
              <a:gd name="connsiteX5" fmla="*/ 0 w 12192000"/>
              <a:gd name="connsiteY5" fmla="*/ 44008 h 2464945"/>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86332 h 2507269"/>
              <a:gd name="connsiteX1" fmla="*/ 6061654 w 12192000"/>
              <a:gd name="connsiteY1" fmla="*/ 81932 h 2507269"/>
              <a:gd name="connsiteX2" fmla="*/ 12192000 w 12192000"/>
              <a:gd name="connsiteY2" fmla="*/ 86332 h 2507269"/>
              <a:gd name="connsiteX3" fmla="*/ 12192000 w 12192000"/>
              <a:gd name="connsiteY3" fmla="*/ 2507269 h 2507269"/>
              <a:gd name="connsiteX4" fmla="*/ 0 w 12192000"/>
              <a:gd name="connsiteY4" fmla="*/ 2507269 h 2507269"/>
              <a:gd name="connsiteX5" fmla="*/ 0 w 12192000"/>
              <a:gd name="connsiteY5" fmla="*/ 86332 h 2507269"/>
              <a:gd name="connsiteX0" fmla="*/ 0 w 12192000"/>
              <a:gd name="connsiteY0" fmla="*/ 73822 h 2494759"/>
              <a:gd name="connsiteX1" fmla="*/ 6104383 w 12192000"/>
              <a:gd name="connsiteY1" fmla="*/ 86514 h 2494759"/>
              <a:gd name="connsiteX2" fmla="*/ 12192000 w 12192000"/>
              <a:gd name="connsiteY2" fmla="*/ 73822 h 2494759"/>
              <a:gd name="connsiteX3" fmla="*/ 12192000 w 12192000"/>
              <a:gd name="connsiteY3" fmla="*/ 2494759 h 2494759"/>
              <a:gd name="connsiteX4" fmla="*/ 0 w 12192000"/>
              <a:gd name="connsiteY4" fmla="*/ 2494759 h 2494759"/>
              <a:gd name="connsiteX5" fmla="*/ 0 w 12192000"/>
              <a:gd name="connsiteY5" fmla="*/ 73822 h 249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494759">
                <a:moveTo>
                  <a:pt x="0" y="73822"/>
                </a:moveTo>
                <a:cubicBezTo>
                  <a:pt x="287627" y="71623"/>
                  <a:pt x="2776131" y="242580"/>
                  <a:pt x="6104383" y="86514"/>
                </a:cubicBezTo>
                <a:cubicBezTo>
                  <a:pt x="10074479" y="-99649"/>
                  <a:pt x="11891893" y="72355"/>
                  <a:pt x="12192000" y="73822"/>
                </a:cubicBezTo>
                <a:lnTo>
                  <a:pt x="12192000" y="2494759"/>
                </a:lnTo>
                <a:lnTo>
                  <a:pt x="0" y="2494759"/>
                </a:lnTo>
                <a:lnTo>
                  <a:pt x="0" y="73822"/>
                </a:lnTo>
                <a:close/>
              </a:path>
            </a:pathLst>
          </a:custGeom>
        </p:spPr>
        <p:txBody>
          <a:bodyPr/>
          <a:lstStyle/>
          <a:p>
            <a:r>
              <a:rPr lang="sv-SE" smtClean="0"/>
              <a:t>Klicka på ikonen för att lägga till en bild</a:t>
            </a:r>
            <a:endParaRPr lang="sv-SE"/>
          </a:p>
        </p:txBody>
      </p:sp>
      <p:pic>
        <p:nvPicPr>
          <p:cNvPr id="5" name="Bildobjekt 4" descr="Folkhälsomyndighetens logoty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
        <p:nvSpPr>
          <p:cNvPr id="7" name="Platshållare för text 10"/>
          <p:cNvSpPr>
            <a:spLocks noGrp="1"/>
          </p:cNvSpPr>
          <p:nvPr>
            <p:ph type="body" sz="quarter" idx="11" hasCustomPrompt="1"/>
          </p:nvPr>
        </p:nvSpPr>
        <p:spPr>
          <a:xfrm rot="16200000">
            <a:off x="10847750" y="5405047"/>
            <a:ext cx="234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538225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3" y="2492896"/>
            <a:ext cx="9360000" cy="911990"/>
          </a:xfrm>
        </p:spPr>
        <p:txBody>
          <a:bodyPr/>
          <a:lstStyle>
            <a:lvl1pPr>
              <a:defRPr b="1" baseline="0">
                <a:solidFill>
                  <a:schemeClr val="bg1"/>
                </a:solidFill>
              </a:defRPr>
            </a:lvl1pPr>
          </a:lstStyle>
          <a:p>
            <a:r>
              <a:rPr lang="sv-SE" dirty="0"/>
              <a:t>Kapitelrubrik</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04886"/>
            <a:ext cx="4818298" cy="3453114"/>
          </a:xfrm>
          <a:prstGeom prst="rect">
            <a:avLst/>
          </a:prstGeom>
        </p:spPr>
      </p:pic>
      <p:pic>
        <p:nvPicPr>
          <p:cNvPr id="5" name="Bildobjekt 4" descr="Folkhälsomyndighetens logoty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110262530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kus">
    <p:bg>
      <p:bgPr>
        <a:solidFill>
          <a:schemeClr val="bg2"/>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21594"/>
            <a:ext cx="4818298" cy="3419697"/>
          </a:xfrm>
          <a:prstGeom prst="rect">
            <a:avLst/>
          </a:prstGeom>
        </p:spPr>
      </p:pic>
      <p:sp>
        <p:nvSpPr>
          <p:cNvPr id="2" name="Rubrik 1"/>
          <p:cNvSpPr>
            <a:spLocks noGrp="1"/>
          </p:cNvSpPr>
          <p:nvPr>
            <p:ph type="title" hasCustomPrompt="1"/>
          </p:nvPr>
        </p:nvSpPr>
        <p:spPr>
          <a:xfrm>
            <a:off x="1596000" y="2014478"/>
            <a:ext cx="8640000" cy="1762376"/>
          </a:xfrm>
        </p:spPr>
        <p:txBody>
          <a:bodyPr anchor="ctr" anchorCtr="0"/>
          <a:lstStyle>
            <a:lvl1pPr algn="ctr">
              <a:lnSpc>
                <a:spcPct val="100000"/>
              </a:lnSpc>
              <a:defRPr sz="6000" b="1" cap="small" baseline="0">
                <a:solidFill>
                  <a:schemeClr val="bg1"/>
                </a:solidFill>
              </a:defRPr>
            </a:lvl1pPr>
          </a:lstStyle>
          <a:p>
            <a:r>
              <a:rPr lang="sv-SE" dirty="0"/>
              <a:t>ETT BEGREPP I FOKUS</a:t>
            </a:r>
          </a:p>
        </p:txBody>
      </p:sp>
    </p:spTree>
    <p:extLst>
      <p:ext uri="{BB962C8B-B14F-4D97-AF65-F5344CB8AC3E}">
        <p14:creationId xmlns:p14="http://schemas.microsoft.com/office/powerpoint/2010/main" val="12141989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grpSp>
        <p:nvGrpSpPr>
          <p:cNvPr id="2" name="Grupp 1"/>
          <p:cNvGrpSpPr/>
          <p:nvPr userDrawn="1"/>
        </p:nvGrpSpPr>
        <p:grpSpPr>
          <a:xfrm>
            <a:off x="0" y="6619124"/>
            <a:ext cx="12192000" cy="50236"/>
            <a:chOff x="0" y="6619124"/>
            <a:chExt cx="12192000" cy="50236"/>
          </a:xfrm>
        </p:grpSpPr>
        <p:cxnSp>
          <p:nvCxnSpPr>
            <p:cNvPr id="5" name="Rak koppling 4"/>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Rak koppling 5"/>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686374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 sidofält mörk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4" y="404664"/>
            <a:ext cx="6553001"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chemeClr val="bg1"/>
              </a:buClr>
              <a:defRPr>
                <a:solidFill>
                  <a:schemeClr val="bg1"/>
                </a:solidFill>
              </a:defRPr>
            </a:lvl1pPr>
            <a:lvl2pPr>
              <a:defRPr>
                <a:solidFill>
                  <a:schemeClr val="bg1"/>
                </a:solidFill>
              </a:defRPr>
            </a:lvl2pPr>
            <a:lvl3pPr>
              <a:defRPr>
                <a:solidFill>
                  <a:schemeClr val="bg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bg1"/>
                </a:solidFill>
              </a:defRPr>
            </a:lvl1pPr>
          </a:lstStyle>
          <a:p>
            <a:pPr lvl="0"/>
            <a:r>
              <a:rPr lang="sv-SE" dirty="0"/>
              <a:t>PLATS FÖR FOTOGRAF ELLER KÄLLA </a:t>
            </a:r>
          </a:p>
        </p:txBody>
      </p:sp>
    </p:spTree>
    <p:extLst>
      <p:ext uri="{BB962C8B-B14F-4D97-AF65-F5344CB8AC3E}">
        <p14:creationId xmlns:p14="http://schemas.microsoft.com/office/powerpoint/2010/main" val="747784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 sidofält ljus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rgbClr val="009284"/>
              </a:buClr>
              <a:defRPr>
                <a:solidFill>
                  <a:schemeClr val="tx1"/>
                </a:solidFill>
              </a:defRPr>
            </a:lvl1pPr>
            <a:lvl2pPr>
              <a:defRPr>
                <a:solidFill>
                  <a:schemeClr val="tx1"/>
                </a:solidFill>
              </a:defRPr>
            </a:lvl2pPr>
            <a:lvl3pPr>
              <a:defRPr>
                <a:solidFill>
                  <a:schemeClr val="tx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1084399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 sidobild rak">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9" name="Platshållare för bild 8"/>
          <p:cNvSpPr>
            <a:spLocks noGrp="1"/>
          </p:cNvSpPr>
          <p:nvPr>
            <p:ph type="pic" sz="quarter" idx="10"/>
          </p:nvPr>
        </p:nvSpPr>
        <p:spPr>
          <a:xfrm>
            <a:off x="7825200" y="0"/>
            <a:ext cx="4366800" cy="6858000"/>
          </a:xfrm>
          <a:custGeom>
            <a:avLst/>
            <a:gdLst>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357277 w 4724077"/>
              <a:gd name="connsiteY0" fmla="*/ 0 h 6858000"/>
              <a:gd name="connsiteX1" fmla="*/ 4724077 w 4724077"/>
              <a:gd name="connsiteY1" fmla="*/ 0 h 6858000"/>
              <a:gd name="connsiteX2" fmla="*/ 4724077 w 4724077"/>
              <a:gd name="connsiteY2" fmla="*/ 6858000 h 6858000"/>
              <a:gd name="connsiteX3" fmla="*/ 357277 w 4724077"/>
              <a:gd name="connsiteY3" fmla="*/ 6858000 h 6858000"/>
              <a:gd name="connsiteX4" fmla="*/ 341547 w 4724077"/>
              <a:gd name="connsiteY4" fmla="*/ 3369276 h 6858000"/>
              <a:gd name="connsiteX5" fmla="*/ 357277 w 4724077"/>
              <a:gd name="connsiteY5" fmla="*/ 0 h 6858000"/>
              <a:gd name="connsiteX0" fmla="*/ 66068 w 4432868"/>
              <a:gd name="connsiteY0" fmla="*/ 0 h 6858000"/>
              <a:gd name="connsiteX1" fmla="*/ 4432868 w 4432868"/>
              <a:gd name="connsiteY1" fmla="*/ 0 h 6858000"/>
              <a:gd name="connsiteX2" fmla="*/ 4432868 w 4432868"/>
              <a:gd name="connsiteY2" fmla="*/ 6858000 h 6858000"/>
              <a:gd name="connsiteX3" fmla="*/ 66068 w 4432868"/>
              <a:gd name="connsiteY3" fmla="*/ 6858000 h 6858000"/>
              <a:gd name="connsiteX4" fmla="*/ 50338 w 4432868"/>
              <a:gd name="connsiteY4" fmla="*/ 3369276 h 6858000"/>
              <a:gd name="connsiteX5" fmla="*/ 66068 w 4432868"/>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34879 w 4401679"/>
              <a:gd name="connsiteY0" fmla="*/ 0 h 6858000"/>
              <a:gd name="connsiteX1" fmla="*/ 4401679 w 4401679"/>
              <a:gd name="connsiteY1" fmla="*/ 0 h 6858000"/>
              <a:gd name="connsiteX2" fmla="*/ 4401679 w 4401679"/>
              <a:gd name="connsiteY2" fmla="*/ 6858000 h 6858000"/>
              <a:gd name="connsiteX3" fmla="*/ 34879 w 4401679"/>
              <a:gd name="connsiteY3" fmla="*/ 6858000 h 6858000"/>
              <a:gd name="connsiteX4" fmla="*/ 85051 w 4401679"/>
              <a:gd name="connsiteY4" fmla="*/ 3492843 h 6858000"/>
              <a:gd name="connsiteX5" fmla="*/ 34879 w 4401679"/>
              <a:gd name="connsiteY5" fmla="*/ 0 h 6858000"/>
              <a:gd name="connsiteX0" fmla="*/ 28717 w 4395517"/>
              <a:gd name="connsiteY0" fmla="*/ 0 h 6858000"/>
              <a:gd name="connsiteX1" fmla="*/ 4395517 w 4395517"/>
              <a:gd name="connsiteY1" fmla="*/ 0 h 6858000"/>
              <a:gd name="connsiteX2" fmla="*/ 4395517 w 4395517"/>
              <a:gd name="connsiteY2" fmla="*/ 6858000 h 6858000"/>
              <a:gd name="connsiteX3" fmla="*/ 28717 w 4395517"/>
              <a:gd name="connsiteY3" fmla="*/ 6858000 h 6858000"/>
              <a:gd name="connsiteX4" fmla="*/ 78889 w 4395517"/>
              <a:gd name="connsiteY4" fmla="*/ 3492843 h 6858000"/>
              <a:gd name="connsiteX5" fmla="*/ 28717 w 4395517"/>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545850 w 4912650"/>
              <a:gd name="connsiteY0" fmla="*/ 0 h 6858000"/>
              <a:gd name="connsiteX1" fmla="*/ 4912650 w 4912650"/>
              <a:gd name="connsiteY1" fmla="*/ 0 h 6858000"/>
              <a:gd name="connsiteX2" fmla="*/ 4912650 w 4912650"/>
              <a:gd name="connsiteY2" fmla="*/ 6858000 h 6858000"/>
              <a:gd name="connsiteX3" fmla="*/ 545850 w 4912650"/>
              <a:gd name="connsiteY3" fmla="*/ 6858000 h 6858000"/>
              <a:gd name="connsiteX4" fmla="*/ 545850 w 4912650"/>
              <a:gd name="connsiteY4" fmla="*/ 0 h 6858000"/>
              <a:gd name="connsiteX0" fmla="*/ 323467 w 4690267"/>
              <a:gd name="connsiteY0" fmla="*/ 0 h 6858000"/>
              <a:gd name="connsiteX1" fmla="*/ 4690267 w 4690267"/>
              <a:gd name="connsiteY1" fmla="*/ 0 h 6858000"/>
              <a:gd name="connsiteX2" fmla="*/ 4690267 w 4690267"/>
              <a:gd name="connsiteY2" fmla="*/ 6858000 h 6858000"/>
              <a:gd name="connsiteX3" fmla="*/ 323467 w 4690267"/>
              <a:gd name="connsiteY3" fmla="*/ 6858000 h 6858000"/>
              <a:gd name="connsiteX4" fmla="*/ 323467 w 4690267"/>
              <a:gd name="connsiteY4" fmla="*/ 0 h 6858000"/>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6800" h="6858000">
                <a:moveTo>
                  <a:pt x="0" y="0"/>
                </a:moveTo>
                <a:lnTo>
                  <a:pt x="4366800" y="0"/>
                </a:lnTo>
                <a:lnTo>
                  <a:pt x="4366800" y="6858000"/>
                </a:lnTo>
                <a:lnTo>
                  <a:pt x="0" y="6858000"/>
                </a:lnTo>
                <a:lnTo>
                  <a:pt x="0" y="0"/>
                </a:lnTo>
                <a:close/>
              </a:path>
            </a:pathLst>
          </a:custGeom>
        </p:spPr>
        <p:txBody>
          <a:bodyPr/>
          <a:lstStyle/>
          <a:p>
            <a:r>
              <a:rPr lang="sv-SE" smtClean="0"/>
              <a:t>Klicka på ikonen för att lägga till en bild</a:t>
            </a:r>
            <a:endParaRPr lang="sv-SE" dirty="0"/>
          </a:p>
        </p:txBody>
      </p:sp>
      <p:grpSp>
        <p:nvGrpSpPr>
          <p:cNvPr id="2" name="Grupp 1"/>
          <p:cNvGrpSpPr/>
          <p:nvPr userDrawn="1"/>
        </p:nvGrpSpPr>
        <p:grpSpPr>
          <a:xfrm>
            <a:off x="0" y="6619124"/>
            <a:ext cx="7471719" cy="50236"/>
            <a:chOff x="0" y="6619124"/>
            <a:chExt cx="7471719" cy="50236"/>
          </a:xfrm>
        </p:grpSpPr>
        <p:cxnSp>
          <p:nvCxnSpPr>
            <p:cNvPr id="7" name="Rak koppling 6"/>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Rak koppling 7"/>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8957750" y="3515047"/>
            <a:ext cx="612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456125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ehåll sidobild böjd">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8352001" cy="936774"/>
          </a:xfrm>
        </p:spPr>
        <p:txBody>
          <a:bodyPr/>
          <a:lstStyle>
            <a:lvl1pPr>
              <a:defRPr>
                <a:solidFill>
                  <a:schemeClr val="tx1"/>
                </a:solidFill>
              </a:defRPr>
            </a:lvl1pPr>
          </a:lstStyle>
          <a:p>
            <a:r>
              <a:rPr lang="sv-SE" dirty="0"/>
              <a:t>Rubrik</a:t>
            </a:r>
          </a:p>
        </p:txBody>
      </p:sp>
      <p:sp>
        <p:nvSpPr>
          <p:cNvPr id="6"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18" name="Platshållare för bild 17"/>
          <p:cNvSpPr>
            <a:spLocks noGrp="1" noChangeAspect="1"/>
          </p:cNvSpPr>
          <p:nvPr>
            <p:ph type="pic" sz="quarter" idx="10"/>
          </p:nvPr>
        </p:nvSpPr>
        <p:spPr>
          <a:xfrm>
            <a:off x="8761363" y="0"/>
            <a:ext cx="3429405" cy="6858005"/>
          </a:xfrm>
          <a:custGeom>
            <a:avLst/>
            <a:gdLst>
              <a:gd name="connsiteX0" fmla="*/ 0 w 4320000"/>
              <a:gd name="connsiteY0" fmla="*/ 2160000 h 4320000"/>
              <a:gd name="connsiteX1" fmla="*/ 2160000 w 4320000"/>
              <a:gd name="connsiteY1" fmla="*/ 0 h 4320000"/>
              <a:gd name="connsiteX2" fmla="*/ 4320000 w 4320000"/>
              <a:gd name="connsiteY2" fmla="*/ 2160000 h 4320000"/>
              <a:gd name="connsiteX3" fmla="*/ 2160000 w 4320000"/>
              <a:gd name="connsiteY3" fmla="*/ 4320000 h 4320000"/>
              <a:gd name="connsiteX4" fmla="*/ 0 w 4320000"/>
              <a:gd name="connsiteY4" fmla="*/ 2160000 h 4320000"/>
              <a:gd name="connsiteX0" fmla="*/ 0 w 2430000"/>
              <a:gd name="connsiteY0" fmla="*/ 2220043 h 4440086"/>
              <a:gd name="connsiteX1" fmla="*/ 2160000 w 2430000"/>
              <a:gd name="connsiteY1" fmla="*/ 60043 h 4440086"/>
              <a:gd name="connsiteX2" fmla="*/ 2160000 w 2430000"/>
              <a:gd name="connsiteY2" fmla="*/ 4380043 h 4440086"/>
              <a:gd name="connsiteX3" fmla="*/ 0 w 2430000"/>
              <a:gd name="connsiteY3" fmla="*/ 2220043 h 4440086"/>
              <a:gd name="connsiteX0" fmla="*/ 0 w 2325261"/>
              <a:gd name="connsiteY0" fmla="*/ 2220043 h 4440086"/>
              <a:gd name="connsiteX1" fmla="*/ 2160000 w 2325261"/>
              <a:gd name="connsiteY1" fmla="*/ 60043 h 4440086"/>
              <a:gd name="connsiteX2" fmla="*/ 2160000 w 2325261"/>
              <a:gd name="connsiteY2" fmla="*/ 4380043 h 4440086"/>
              <a:gd name="connsiteX3" fmla="*/ 0 w 2325261"/>
              <a:gd name="connsiteY3" fmla="*/ 2220043 h 4440086"/>
              <a:gd name="connsiteX0" fmla="*/ 0 w 2164979"/>
              <a:gd name="connsiteY0" fmla="*/ 2220043 h 4440086"/>
              <a:gd name="connsiteX1" fmla="*/ 2160000 w 2164979"/>
              <a:gd name="connsiteY1" fmla="*/ 60043 h 4440086"/>
              <a:gd name="connsiteX2" fmla="*/ 2160000 w 2164979"/>
              <a:gd name="connsiteY2" fmla="*/ 4380043 h 4440086"/>
              <a:gd name="connsiteX3" fmla="*/ 0 w 2164979"/>
              <a:gd name="connsiteY3" fmla="*/ 2220043 h 4440086"/>
              <a:gd name="connsiteX0" fmla="*/ 0 w 2162096"/>
              <a:gd name="connsiteY0" fmla="*/ 2220043 h 4440086"/>
              <a:gd name="connsiteX1" fmla="*/ 2160000 w 2162096"/>
              <a:gd name="connsiteY1" fmla="*/ 60043 h 4440086"/>
              <a:gd name="connsiteX2" fmla="*/ 2160000 w 2162096"/>
              <a:gd name="connsiteY2" fmla="*/ 4380043 h 4440086"/>
              <a:gd name="connsiteX3" fmla="*/ 0 w 2162096"/>
              <a:gd name="connsiteY3" fmla="*/ 2220043 h 4440086"/>
              <a:gd name="connsiteX0" fmla="*/ 0 w 2162096"/>
              <a:gd name="connsiteY0" fmla="*/ 2160000 h 4380043"/>
              <a:gd name="connsiteX1" fmla="*/ 2160000 w 2162096"/>
              <a:gd name="connsiteY1" fmla="*/ 0 h 4380043"/>
              <a:gd name="connsiteX2" fmla="*/ 2160000 w 2162096"/>
              <a:gd name="connsiteY2" fmla="*/ 4320000 h 4380043"/>
              <a:gd name="connsiteX3" fmla="*/ 0 w 2162096"/>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475 w 2160475"/>
              <a:gd name="connsiteY0" fmla="*/ 2160000 h 4404174"/>
              <a:gd name="connsiteX1" fmla="*/ 2160475 w 2160475"/>
              <a:gd name="connsiteY1" fmla="*/ 0 h 4404174"/>
              <a:gd name="connsiteX2" fmla="*/ 2160475 w 2160475"/>
              <a:gd name="connsiteY2" fmla="*/ 4320000 h 4404174"/>
              <a:gd name="connsiteX3" fmla="*/ 475 w 2160475"/>
              <a:gd name="connsiteY3" fmla="*/ 2160000 h 4404174"/>
              <a:gd name="connsiteX0" fmla="*/ 401 w 2160401"/>
              <a:gd name="connsiteY0" fmla="*/ 2160005 h 4404179"/>
              <a:gd name="connsiteX1" fmla="*/ 2160401 w 2160401"/>
              <a:gd name="connsiteY1" fmla="*/ 5 h 4404179"/>
              <a:gd name="connsiteX2" fmla="*/ 2160401 w 2160401"/>
              <a:gd name="connsiteY2" fmla="*/ 4320005 h 4404179"/>
              <a:gd name="connsiteX3" fmla="*/ 401 w 2160401"/>
              <a:gd name="connsiteY3" fmla="*/ 2160005 h 4404179"/>
              <a:gd name="connsiteX0" fmla="*/ 401 w 2160401"/>
              <a:gd name="connsiteY0" fmla="*/ 2160005 h 4320289"/>
              <a:gd name="connsiteX1" fmla="*/ 2160401 w 2160401"/>
              <a:gd name="connsiteY1" fmla="*/ 5 h 4320289"/>
              <a:gd name="connsiteX2" fmla="*/ 2160401 w 2160401"/>
              <a:gd name="connsiteY2" fmla="*/ 4320005 h 4320289"/>
              <a:gd name="connsiteX3" fmla="*/ 401 w 2160401"/>
              <a:gd name="connsiteY3" fmla="*/ 2160005 h 4320289"/>
              <a:gd name="connsiteX0" fmla="*/ 401 w 2160401"/>
              <a:gd name="connsiteY0" fmla="*/ 2169630 h 4320295"/>
              <a:gd name="connsiteX1" fmla="*/ 2160401 w 2160401"/>
              <a:gd name="connsiteY1" fmla="*/ 5 h 4320295"/>
              <a:gd name="connsiteX2" fmla="*/ 2160401 w 2160401"/>
              <a:gd name="connsiteY2" fmla="*/ 4320005 h 4320295"/>
              <a:gd name="connsiteX3" fmla="*/ 401 w 2160401"/>
              <a:gd name="connsiteY3" fmla="*/ 2169630 h 4320295"/>
            </a:gdLst>
            <a:ahLst/>
            <a:cxnLst>
              <a:cxn ang="0">
                <a:pos x="connsiteX0" y="connsiteY0"/>
              </a:cxn>
              <a:cxn ang="0">
                <a:pos x="connsiteX1" y="connsiteY1"/>
              </a:cxn>
              <a:cxn ang="0">
                <a:pos x="connsiteX2" y="connsiteY2"/>
              </a:cxn>
              <a:cxn ang="0">
                <a:pos x="connsiteX3" y="connsiteY3"/>
              </a:cxn>
            </a:cxnLst>
            <a:rect l="l" t="t" r="r" b="b"/>
            <a:pathLst>
              <a:path w="2160401" h="4320295">
                <a:moveTo>
                  <a:pt x="401" y="2169630"/>
                </a:moveTo>
                <a:cubicBezTo>
                  <a:pt x="-30369" y="458228"/>
                  <a:pt x="1719533" y="-1890"/>
                  <a:pt x="2160401" y="5"/>
                </a:cubicBezTo>
                <a:lnTo>
                  <a:pt x="2160401" y="4320005"/>
                </a:lnTo>
                <a:cubicBezTo>
                  <a:pt x="1742649" y="4333496"/>
                  <a:pt x="31171" y="3881032"/>
                  <a:pt x="401" y="2169630"/>
                </a:cubicBezTo>
                <a:close/>
              </a:path>
            </a:pathLst>
          </a:custGeom>
        </p:spPr>
        <p:txBody>
          <a:bodyPr/>
          <a:lstStyle/>
          <a:p>
            <a:r>
              <a:rPr lang="sv-SE" smtClean="0"/>
              <a:t>Klicka på ikonen för att lägga till en bild</a:t>
            </a:r>
            <a:endParaRPr lang="sv-SE"/>
          </a:p>
        </p:txBody>
      </p:sp>
      <p:sp>
        <p:nvSpPr>
          <p:cNvPr id="10" name="Platshållare för text 10"/>
          <p:cNvSpPr>
            <a:spLocks noGrp="1"/>
          </p:cNvSpPr>
          <p:nvPr>
            <p:ph type="body" sz="quarter" idx="11" hasCustomPrompt="1"/>
          </p:nvPr>
        </p:nvSpPr>
        <p:spPr>
          <a:xfrm rot="16200000">
            <a:off x="8957409" y="3514706"/>
            <a:ext cx="6120682"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2" name="Grupp 1"/>
          <p:cNvGrpSpPr/>
          <p:nvPr userDrawn="1"/>
        </p:nvGrpSpPr>
        <p:grpSpPr>
          <a:xfrm>
            <a:off x="0" y="6619124"/>
            <a:ext cx="7471719" cy="50236"/>
            <a:chOff x="0" y="6619124"/>
            <a:chExt cx="7471719" cy="50236"/>
          </a:xfrm>
        </p:grpSpPr>
        <p:cxnSp>
          <p:nvCxnSpPr>
            <p:cNvPr id="11" name="Rak koppling 10"/>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680106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ehåll tre delar">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solidFill>
                  <a:schemeClr val="tx1"/>
                </a:solidFill>
              </a:defRPr>
            </a:lvl1pPr>
          </a:lstStyle>
          <a:p>
            <a:r>
              <a:rPr lang="sv-SE" dirty="0"/>
              <a:t>Rubrik</a:t>
            </a:r>
          </a:p>
        </p:txBody>
      </p:sp>
      <p:sp>
        <p:nvSpPr>
          <p:cNvPr id="5" name="Platshållare för text 4"/>
          <p:cNvSpPr>
            <a:spLocks noGrp="1"/>
          </p:cNvSpPr>
          <p:nvPr>
            <p:ph type="body" sz="quarter" idx="15"/>
          </p:nvPr>
        </p:nvSpPr>
        <p:spPr>
          <a:xfrm>
            <a:off x="911225"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1" name="Platshållare för bild 10"/>
          <p:cNvSpPr>
            <a:spLocks noGrp="1"/>
          </p:cNvSpPr>
          <p:nvPr>
            <p:ph type="pic" sz="quarter" idx="12"/>
          </p:nvPr>
        </p:nvSpPr>
        <p:spPr>
          <a:xfrm>
            <a:off x="1271225"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16" name="Platshållare för text 4"/>
          <p:cNvSpPr>
            <a:spLocks noGrp="1"/>
          </p:cNvSpPr>
          <p:nvPr>
            <p:ph type="body" sz="quarter" idx="16"/>
          </p:nvPr>
        </p:nvSpPr>
        <p:spPr>
          <a:xfrm>
            <a:off x="4655324"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7" name="Platshållare för bild 10"/>
          <p:cNvSpPr>
            <a:spLocks noGrp="1"/>
          </p:cNvSpPr>
          <p:nvPr>
            <p:ph type="pic" sz="quarter" idx="18"/>
          </p:nvPr>
        </p:nvSpPr>
        <p:spPr>
          <a:xfrm>
            <a:off x="5015324"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20" name="Platshållare för text 4"/>
          <p:cNvSpPr>
            <a:spLocks noGrp="1"/>
          </p:cNvSpPr>
          <p:nvPr>
            <p:ph type="body" sz="quarter" idx="17"/>
          </p:nvPr>
        </p:nvSpPr>
        <p:spPr>
          <a:xfrm>
            <a:off x="8399423"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8" name="Platshållare för bild 10"/>
          <p:cNvSpPr>
            <a:spLocks noGrp="1"/>
          </p:cNvSpPr>
          <p:nvPr>
            <p:ph type="pic" sz="quarter" idx="19"/>
          </p:nvPr>
        </p:nvSpPr>
        <p:spPr>
          <a:xfrm>
            <a:off x="8759423"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10" name="Platshållare för text 10"/>
          <p:cNvSpPr>
            <a:spLocks noGrp="1"/>
          </p:cNvSpPr>
          <p:nvPr>
            <p:ph type="body" sz="quarter" idx="11" hasCustomPrompt="1"/>
          </p:nvPr>
        </p:nvSpPr>
        <p:spPr>
          <a:xfrm rot="16200000">
            <a:off x="10217750" y="2085888"/>
            <a:ext cx="360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15" name="Grupp 14"/>
          <p:cNvGrpSpPr/>
          <p:nvPr userDrawn="1"/>
        </p:nvGrpSpPr>
        <p:grpSpPr>
          <a:xfrm>
            <a:off x="0" y="6619124"/>
            <a:ext cx="12192000" cy="50236"/>
            <a:chOff x="0" y="6619124"/>
            <a:chExt cx="12192000" cy="50236"/>
          </a:xfrm>
        </p:grpSpPr>
        <p:cxnSp>
          <p:nvCxnSpPr>
            <p:cNvPr id="19" name="Rak koppling 18"/>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Rak koppling 20"/>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67159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3" y="2492896"/>
            <a:ext cx="9360000" cy="911990"/>
          </a:xfrm>
        </p:spPr>
        <p:txBody>
          <a:bodyPr/>
          <a:lstStyle>
            <a:lvl1pPr>
              <a:defRPr b="1" baseline="0">
                <a:solidFill>
                  <a:schemeClr val="bg1"/>
                </a:solidFill>
              </a:defRPr>
            </a:lvl1pPr>
          </a:lstStyle>
          <a:p>
            <a:r>
              <a:rPr lang="sv-SE" dirty="0"/>
              <a:t>Kapitelrubrik</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04886"/>
            <a:ext cx="4818298" cy="3453114"/>
          </a:xfrm>
          <a:prstGeom prst="rect">
            <a:avLst/>
          </a:prstGeom>
        </p:spPr>
      </p:pic>
      <p:pic>
        <p:nvPicPr>
          <p:cNvPr id="5" name="Bildobjekt 4" descr="Folkhälsomyndighetens logoty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14809829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dslinje1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2421530"/>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0" name="Platshållare för innehåll 2"/>
          <p:cNvSpPr>
            <a:spLocks noGrp="1"/>
          </p:cNvSpPr>
          <p:nvPr>
            <p:ph idx="10" hasCustomPrompt="1"/>
          </p:nvPr>
        </p:nvSpPr>
        <p:spPr>
          <a:xfrm>
            <a:off x="7639823"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cxnSp>
        <p:nvCxnSpPr>
          <p:cNvPr id="7" name="Rak koppling 6"/>
          <p:cNvCxnSpPr/>
          <p:nvPr userDrawn="1"/>
        </p:nvCxnSpPr>
        <p:spPr>
          <a:xfrm>
            <a:off x="6096000" y="1628775"/>
            <a:ext cx="0" cy="5229225"/>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460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dslinje1 mit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8961"/>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683"/>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6" name="Platshållare för innehåll 2"/>
          <p:cNvSpPr>
            <a:spLocks noGrp="1"/>
          </p:cNvSpPr>
          <p:nvPr>
            <p:ph idx="10" hasCustomPrompt="1"/>
          </p:nvPr>
        </p:nvSpPr>
        <p:spPr>
          <a:xfrm>
            <a:off x="7641175"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cxnSp>
        <p:nvCxnSpPr>
          <p:cNvPr id="7" name="Rak koppling 6"/>
          <p:cNvCxnSpPr/>
          <p:nvPr userDrawn="1"/>
        </p:nvCxnSpPr>
        <p:spPr>
          <a:xfrm>
            <a:off x="6094973" y="0"/>
            <a:ext cx="5095" cy="685800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70928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dslinje1 slu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9000"/>
            <a:ext cx="3816425"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722"/>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1" name="Platshållare för text 8"/>
          <p:cNvSpPr>
            <a:spLocks noGrp="1"/>
          </p:cNvSpPr>
          <p:nvPr>
            <p:ph type="body" sz="quarter" idx="12"/>
          </p:nvPr>
        </p:nvSpPr>
        <p:spPr>
          <a:xfrm flipH="1">
            <a:off x="6183248" y="3400915"/>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cxnSp>
        <p:nvCxnSpPr>
          <p:cNvPr id="7" name="Rak koppling 6"/>
          <p:cNvCxnSpPr/>
          <p:nvPr userDrawn="1"/>
        </p:nvCxnSpPr>
        <p:spPr>
          <a:xfrm>
            <a:off x="6094973" y="0"/>
            <a:ext cx="0" cy="5389563"/>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
        <p:nvSpPr>
          <p:cNvPr id="8" name="Platshållare för innehåll 2"/>
          <p:cNvSpPr>
            <a:spLocks noGrp="1"/>
          </p:cNvSpPr>
          <p:nvPr>
            <p:ph idx="10" hasCustomPrompt="1"/>
          </p:nvPr>
        </p:nvSpPr>
        <p:spPr>
          <a:xfrm>
            <a:off x="7641175" y="2875907"/>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264129157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dslinje2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911423" y="3933056"/>
            <a:ext cx="11280577"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41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dslinje2 mit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2192000"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534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dslinje2 slu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1712352" cy="0"/>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2009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p:spPr>
        <p:txBody>
          <a:bodyPr anchor="b" anchorCtr="0"/>
          <a:lstStyle>
            <a:lvl1pPr algn="ctr">
              <a:lnSpc>
                <a:spcPts val="4200"/>
              </a:lnSpc>
              <a:spcBef>
                <a:spcPts val="300"/>
              </a:spcBef>
              <a:spcAft>
                <a:spcPts val="600"/>
              </a:spcAft>
              <a:defRPr sz="3000" baseline="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2387588" y="2483604"/>
            <a:ext cx="7416824" cy="1089412"/>
          </a:xfr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6" name="Bildobjekt 5"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504" y="4149080"/>
            <a:ext cx="2078992" cy="1389955"/>
          </a:xfrm>
          <a:prstGeom prst="rect">
            <a:avLst/>
          </a:prstGeom>
        </p:spPr>
      </p:pic>
      <p:sp>
        <p:nvSpPr>
          <p:cNvPr id="10" name="textruta 9"/>
          <p:cNvSpPr txBox="1"/>
          <p:nvPr userDrawn="1"/>
        </p:nvSpPr>
        <p:spPr>
          <a:xfrm>
            <a:off x="907357" y="5837410"/>
            <a:ext cx="10377287" cy="338554"/>
          </a:xfrm>
          <a:prstGeom prst="rect">
            <a:avLst/>
          </a:prstGeom>
          <a:noFill/>
        </p:spPr>
        <p:txBody>
          <a:bodyPr wrap="square" rtlCol="0">
            <a:spAutoFit/>
          </a:bodyPr>
          <a:lstStyle/>
          <a:p>
            <a:pPr algn="ctr"/>
            <a:r>
              <a:rPr lang="sv-SE" sz="1600" dirty="0"/>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t>  </a:t>
            </a:r>
            <a:r>
              <a:rPr lang="sv-SE" sz="1600" baseline="0" dirty="0"/>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Facebook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Twitter</a:t>
            </a:r>
            <a:endParaRPr lang="sv-SE" sz="1600" dirty="0"/>
          </a:p>
        </p:txBody>
      </p:sp>
    </p:spTree>
    <p:extLst>
      <p:ext uri="{BB962C8B-B14F-4D97-AF65-F5344CB8AC3E}">
        <p14:creationId xmlns:p14="http://schemas.microsoft.com/office/powerpoint/2010/main" val="1277335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dast logotyp">
    <p:spTree>
      <p:nvGrpSpPr>
        <p:cNvPr id="1" name=""/>
        <p:cNvGrpSpPr/>
        <p:nvPr/>
      </p:nvGrpSpPr>
      <p:grpSpPr>
        <a:xfrm>
          <a:off x="0" y="0"/>
          <a:ext cx="0" cy="0"/>
          <a:chOff x="0" y="0"/>
          <a:chExt cx="0" cy="0"/>
        </a:xfrm>
      </p:grpSpPr>
      <p:pic>
        <p:nvPicPr>
          <p:cNvPr id="3" name="Bildobjekt 2"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58611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kus">
    <p:bg>
      <p:bgPr>
        <a:solidFill>
          <a:schemeClr val="bg2"/>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21594"/>
            <a:ext cx="4818298" cy="3419697"/>
          </a:xfrm>
          <a:prstGeom prst="rect">
            <a:avLst/>
          </a:prstGeom>
        </p:spPr>
      </p:pic>
      <p:sp>
        <p:nvSpPr>
          <p:cNvPr id="2" name="Rubrik 1"/>
          <p:cNvSpPr>
            <a:spLocks noGrp="1"/>
          </p:cNvSpPr>
          <p:nvPr>
            <p:ph type="title" hasCustomPrompt="1"/>
          </p:nvPr>
        </p:nvSpPr>
        <p:spPr>
          <a:xfrm>
            <a:off x="1596000" y="2014478"/>
            <a:ext cx="8640000" cy="1762376"/>
          </a:xfrm>
        </p:spPr>
        <p:txBody>
          <a:bodyPr anchor="ctr" anchorCtr="0"/>
          <a:lstStyle>
            <a:lvl1pPr algn="ctr">
              <a:lnSpc>
                <a:spcPct val="100000"/>
              </a:lnSpc>
              <a:defRPr sz="6000" b="1" cap="small" baseline="0">
                <a:solidFill>
                  <a:schemeClr val="bg1"/>
                </a:solidFill>
              </a:defRPr>
            </a:lvl1pPr>
          </a:lstStyle>
          <a:p>
            <a:r>
              <a:rPr lang="sv-SE" dirty="0" smtClean="0"/>
              <a:t>ett begrepp i fokus</a:t>
            </a:r>
            <a:endParaRPr lang="sv-SE" dirty="0"/>
          </a:p>
        </p:txBody>
      </p:sp>
    </p:spTree>
    <p:extLst>
      <p:ext uri="{BB962C8B-B14F-4D97-AF65-F5344CB8AC3E}">
        <p14:creationId xmlns:p14="http://schemas.microsoft.com/office/powerpoint/2010/main" val="147486501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grpSp>
        <p:nvGrpSpPr>
          <p:cNvPr id="2" name="Grupp 1"/>
          <p:cNvGrpSpPr/>
          <p:nvPr userDrawn="1"/>
        </p:nvGrpSpPr>
        <p:grpSpPr>
          <a:xfrm>
            <a:off x="0" y="6619124"/>
            <a:ext cx="12192000" cy="50236"/>
            <a:chOff x="0" y="6619124"/>
            <a:chExt cx="12192000" cy="50236"/>
          </a:xfrm>
        </p:grpSpPr>
        <p:cxnSp>
          <p:nvCxnSpPr>
            <p:cNvPr id="5" name="Rak koppling 4"/>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Rak koppling 5"/>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84355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sidofält mörk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4" y="404664"/>
            <a:ext cx="6553001"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chemeClr val="bg1"/>
              </a:buClr>
              <a:defRPr>
                <a:solidFill>
                  <a:schemeClr val="bg1"/>
                </a:solidFill>
              </a:defRPr>
            </a:lvl1pPr>
            <a:lvl2pPr>
              <a:defRPr>
                <a:solidFill>
                  <a:schemeClr val="bg1"/>
                </a:solidFill>
              </a:defRPr>
            </a:lvl2pPr>
            <a:lvl3pPr>
              <a:defRPr>
                <a:solidFill>
                  <a:schemeClr val="bg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bg1"/>
                </a:solidFill>
              </a:defRPr>
            </a:lvl1pPr>
          </a:lstStyle>
          <a:p>
            <a:pPr lvl="0"/>
            <a:r>
              <a:rPr lang="sv-SE" dirty="0"/>
              <a:t>PLATS FÖR FOTOGRAF ELLER KÄLLA </a:t>
            </a:r>
          </a:p>
        </p:txBody>
      </p:sp>
    </p:spTree>
    <p:extLst>
      <p:ext uri="{BB962C8B-B14F-4D97-AF65-F5344CB8AC3E}">
        <p14:creationId xmlns:p14="http://schemas.microsoft.com/office/powerpoint/2010/main" val="26980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sidofält ljus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rgbClr val="009284"/>
              </a:buClr>
              <a:defRPr>
                <a:solidFill>
                  <a:schemeClr val="tx1"/>
                </a:solidFill>
              </a:defRPr>
            </a:lvl1pPr>
            <a:lvl2pPr>
              <a:defRPr>
                <a:solidFill>
                  <a:schemeClr val="tx1"/>
                </a:solidFill>
              </a:defRPr>
            </a:lvl2pPr>
            <a:lvl3pPr>
              <a:defRPr>
                <a:solidFill>
                  <a:schemeClr val="tx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07158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sidobild rak">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9" name="Platshållare för bild 8"/>
          <p:cNvSpPr>
            <a:spLocks noGrp="1"/>
          </p:cNvSpPr>
          <p:nvPr>
            <p:ph type="pic" sz="quarter" idx="10"/>
          </p:nvPr>
        </p:nvSpPr>
        <p:spPr>
          <a:xfrm>
            <a:off x="7825200" y="0"/>
            <a:ext cx="4366800" cy="6858000"/>
          </a:xfrm>
          <a:custGeom>
            <a:avLst/>
            <a:gdLst>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357277 w 4724077"/>
              <a:gd name="connsiteY0" fmla="*/ 0 h 6858000"/>
              <a:gd name="connsiteX1" fmla="*/ 4724077 w 4724077"/>
              <a:gd name="connsiteY1" fmla="*/ 0 h 6858000"/>
              <a:gd name="connsiteX2" fmla="*/ 4724077 w 4724077"/>
              <a:gd name="connsiteY2" fmla="*/ 6858000 h 6858000"/>
              <a:gd name="connsiteX3" fmla="*/ 357277 w 4724077"/>
              <a:gd name="connsiteY3" fmla="*/ 6858000 h 6858000"/>
              <a:gd name="connsiteX4" fmla="*/ 341547 w 4724077"/>
              <a:gd name="connsiteY4" fmla="*/ 3369276 h 6858000"/>
              <a:gd name="connsiteX5" fmla="*/ 357277 w 4724077"/>
              <a:gd name="connsiteY5" fmla="*/ 0 h 6858000"/>
              <a:gd name="connsiteX0" fmla="*/ 66068 w 4432868"/>
              <a:gd name="connsiteY0" fmla="*/ 0 h 6858000"/>
              <a:gd name="connsiteX1" fmla="*/ 4432868 w 4432868"/>
              <a:gd name="connsiteY1" fmla="*/ 0 h 6858000"/>
              <a:gd name="connsiteX2" fmla="*/ 4432868 w 4432868"/>
              <a:gd name="connsiteY2" fmla="*/ 6858000 h 6858000"/>
              <a:gd name="connsiteX3" fmla="*/ 66068 w 4432868"/>
              <a:gd name="connsiteY3" fmla="*/ 6858000 h 6858000"/>
              <a:gd name="connsiteX4" fmla="*/ 50338 w 4432868"/>
              <a:gd name="connsiteY4" fmla="*/ 3369276 h 6858000"/>
              <a:gd name="connsiteX5" fmla="*/ 66068 w 4432868"/>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34879 w 4401679"/>
              <a:gd name="connsiteY0" fmla="*/ 0 h 6858000"/>
              <a:gd name="connsiteX1" fmla="*/ 4401679 w 4401679"/>
              <a:gd name="connsiteY1" fmla="*/ 0 h 6858000"/>
              <a:gd name="connsiteX2" fmla="*/ 4401679 w 4401679"/>
              <a:gd name="connsiteY2" fmla="*/ 6858000 h 6858000"/>
              <a:gd name="connsiteX3" fmla="*/ 34879 w 4401679"/>
              <a:gd name="connsiteY3" fmla="*/ 6858000 h 6858000"/>
              <a:gd name="connsiteX4" fmla="*/ 85051 w 4401679"/>
              <a:gd name="connsiteY4" fmla="*/ 3492843 h 6858000"/>
              <a:gd name="connsiteX5" fmla="*/ 34879 w 4401679"/>
              <a:gd name="connsiteY5" fmla="*/ 0 h 6858000"/>
              <a:gd name="connsiteX0" fmla="*/ 28717 w 4395517"/>
              <a:gd name="connsiteY0" fmla="*/ 0 h 6858000"/>
              <a:gd name="connsiteX1" fmla="*/ 4395517 w 4395517"/>
              <a:gd name="connsiteY1" fmla="*/ 0 h 6858000"/>
              <a:gd name="connsiteX2" fmla="*/ 4395517 w 4395517"/>
              <a:gd name="connsiteY2" fmla="*/ 6858000 h 6858000"/>
              <a:gd name="connsiteX3" fmla="*/ 28717 w 4395517"/>
              <a:gd name="connsiteY3" fmla="*/ 6858000 h 6858000"/>
              <a:gd name="connsiteX4" fmla="*/ 78889 w 4395517"/>
              <a:gd name="connsiteY4" fmla="*/ 3492843 h 6858000"/>
              <a:gd name="connsiteX5" fmla="*/ 28717 w 4395517"/>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545850 w 4912650"/>
              <a:gd name="connsiteY0" fmla="*/ 0 h 6858000"/>
              <a:gd name="connsiteX1" fmla="*/ 4912650 w 4912650"/>
              <a:gd name="connsiteY1" fmla="*/ 0 h 6858000"/>
              <a:gd name="connsiteX2" fmla="*/ 4912650 w 4912650"/>
              <a:gd name="connsiteY2" fmla="*/ 6858000 h 6858000"/>
              <a:gd name="connsiteX3" fmla="*/ 545850 w 4912650"/>
              <a:gd name="connsiteY3" fmla="*/ 6858000 h 6858000"/>
              <a:gd name="connsiteX4" fmla="*/ 545850 w 4912650"/>
              <a:gd name="connsiteY4" fmla="*/ 0 h 6858000"/>
              <a:gd name="connsiteX0" fmla="*/ 323467 w 4690267"/>
              <a:gd name="connsiteY0" fmla="*/ 0 h 6858000"/>
              <a:gd name="connsiteX1" fmla="*/ 4690267 w 4690267"/>
              <a:gd name="connsiteY1" fmla="*/ 0 h 6858000"/>
              <a:gd name="connsiteX2" fmla="*/ 4690267 w 4690267"/>
              <a:gd name="connsiteY2" fmla="*/ 6858000 h 6858000"/>
              <a:gd name="connsiteX3" fmla="*/ 323467 w 4690267"/>
              <a:gd name="connsiteY3" fmla="*/ 6858000 h 6858000"/>
              <a:gd name="connsiteX4" fmla="*/ 323467 w 4690267"/>
              <a:gd name="connsiteY4" fmla="*/ 0 h 6858000"/>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6800" h="6858000">
                <a:moveTo>
                  <a:pt x="0" y="0"/>
                </a:moveTo>
                <a:lnTo>
                  <a:pt x="4366800" y="0"/>
                </a:lnTo>
                <a:lnTo>
                  <a:pt x="4366800" y="6858000"/>
                </a:lnTo>
                <a:lnTo>
                  <a:pt x="0" y="6858000"/>
                </a:lnTo>
                <a:lnTo>
                  <a:pt x="0" y="0"/>
                </a:lnTo>
                <a:close/>
              </a:path>
            </a:pathLst>
          </a:custGeom>
        </p:spPr>
        <p:txBody>
          <a:bodyPr/>
          <a:lstStyle/>
          <a:p>
            <a:r>
              <a:rPr lang="sv-SE" smtClean="0"/>
              <a:t>Klicka på ikonen för att lägga till en bild</a:t>
            </a:r>
            <a:endParaRPr lang="sv-SE" dirty="0"/>
          </a:p>
        </p:txBody>
      </p:sp>
      <p:grpSp>
        <p:nvGrpSpPr>
          <p:cNvPr id="2" name="Grupp 1"/>
          <p:cNvGrpSpPr/>
          <p:nvPr userDrawn="1"/>
        </p:nvGrpSpPr>
        <p:grpSpPr>
          <a:xfrm>
            <a:off x="0" y="6619124"/>
            <a:ext cx="7471719" cy="50236"/>
            <a:chOff x="0" y="6619124"/>
            <a:chExt cx="7471719" cy="50236"/>
          </a:xfrm>
        </p:grpSpPr>
        <p:cxnSp>
          <p:nvCxnSpPr>
            <p:cNvPr id="7" name="Rak koppling 6"/>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Rak koppling 7"/>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8957750" y="3515047"/>
            <a:ext cx="612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96414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sidobild böjd">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8352001" cy="936774"/>
          </a:xfrm>
        </p:spPr>
        <p:txBody>
          <a:bodyPr/>
          <a:lstStyle>
            <a:lvl1pPr>
              <a:defRPr>
                <a:solidFill>
                  <a:schemeClr val="tx1"/>
                </a:solidFill>
              </a:defRPr>
            </a:lvl1pPr>
          </a:lstStyle>
          <a:p>
            <a:r>
              <a:rPr lang="sv-SE" dirty="0"/>
              <a:t>Rubrik</a:t>
            </a:r>
          </a:p>
        </p:txBody>
      </p:sp>
      <p:sp>
        <p:nvSpPr>
          <p:cNvPr id="6"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18" name="Platshållare för bild 17"/>
          <p:cNvSpPr>
            <a:spLocks noGrp="1" noChangeAspect="1"/>
          </p:cNvSpPr>
          <p:nvPr>
            <p:ph type="pic" sz="quarter" idx="10"/>
          </p:nvPr>
        </p:nvSpPr>
        <p:spPr>
          <a:xfrm>
            <a:off x="8761363" y="0"/>
            <a:ext cx="3429405" cy="6858005"/>
          </a:xfrm>
          <a:custGeom>
            <a:avLst/>
            <a:gdLst>
              <a:gd name="connsiteX0" fmla="*/ 0 w 4320000"/>
              <a:gd name="connsiteY0" fmla="*/ 2160000 h 4320000"/>
              <a:gd name="connsiteX1" fmla="*/ 2160000 w 4320000"/>
              <a:gd name="connsiteY1" fmla="*/ 0 h 4320000"/>
              <a:gd name="connsiteX2" fmla="*/ 4320000 w 4320000"/>
              <a:gd name="connsiteY2" fmla="*/ 2160000 h 4320000"/>
              <a:gd name="connsiteX3" fmla="*/ 2160000 w 4320000"/>
              <a:gd name="connsiteY3" fmla="*/ 4320000 h 4320000"/>
              <a:gd name="connsiteX4" fmla="*/ 0 w 4320000"/>
              <a:gd name="connsiteY4" fmla="*/ 2160000 h 4320000"/>
              <a:gd name="connsiteX0" fmla="*/ 0 w 2430000"/>
              <a:gd name="connsiteY0" fmla="*/ 2220043 h 4440086"/>
              <a:gd name="connsiteX1" fmla="*/ 2160000 w 2430000"/>
              <a:gd name="connsiteY1" fmla="*/ 60043 h 4440086"/>
              <a:gd name="connsiteX2" fmla="*/ 2160000 w 2430000"/>
              <a:gd name="connsiteY2" fmla="*/ 4380043 h 4440086"/>
              <a:gd name="connsiteX3" fmla="*/ 0 w 2430000"/>
              <a:gd name="connsiteY3" fmla="*/ 2220043 h 4440086"/>
              <a:gd name="connsiteX0" fmla="*/ 0 w 2325261"/>
              <a:gd name="connsiteY0" fmla="*/ 2220043 h 4440086"/>
              <a:gd name="connsiteX1" fmla="*/ 2160000 w 2325261"/>
              <a:gd name="connsiteY1" fmla="*/ 60043 h 4440086"/>
              <a:gd name="connsiteX2" fmla="*/ 2160000 w 2325261"/>
              <a:gd name="connsiteY2" fmla="*/ 4380043 h 4440086"/>
              <a:gd name="connsiteX3" fmla="*/ 0 w 2325261"/>
              <a:gd name="connsiteY3" fmla="*/ 2220043 h 4440086"/>
              <a:gd name="connsiteX0" fmla="*/ 0 w 2164979"/>
              <a:gd name="connsiteY0" fmla="*/ 2220043 h 4440086"/>
              <a:gd name="connsiteX1" fmla="*/ 2160000 w 2164979"/>
              <a:gd name="connsiteY1" fmla="*/ 60043 h 4440086"/>
              <a:gd name="connsiteX2" fmla="*/ 2160000 w 2164979"/>
              <a:gd name="connsiteY2" fmla="*/ 4380043 h 4440086"/>
              <a:gd name="connsiteX3" fmla="*/ 0 w 2164979"/>
              <a:gd name="connsiteY3" fmla="*/ 2220043 h 4440086"/>
              <a:gd name="connsiteX0" fmla="*/ 0 w 2162096"/>
              <a:gd name="connsiteY0" fmla="*/ 2220043 h 4440086"/>
              <a:gd name="connsiteX1" fmla="*/ 2160000 w 2162096"/>
              <a:gd name="connsiteY1" fmla="*/ 60043 h 4440086"/>
              <a:gd name="connsiteX2" fmla="*/ 2160000 w 2162096"/>
              <a:gd name="connsiteY2" fmla="*/ 4380043 h 4440086"/>
              <a:gd name="connsiteX3" fmla="*/ 0 w 2162096"/>
              <a:gd name="connsiteY3" fmla="*/ 2220043 h 4440086"/>
              <a:gd name="connsiteX0" fmla="*/ 0 w 2162096"/>
              <a:gd name="connsiteY0" fmla="*/ 2160000 h 4380043"/>
              <a:gd name="connsiteX1" fmla="*/ 2160000 w 2162096"/>
              <a:gd name="connsiteY1" fmla="*/ 0 h 4380043"/>
              <a:gd name="connsiteX2" fmla="*/ 2160000 w 2162096"/>
              <a:gd name="connsiteY2" fmla="*/ 4320000 h 4380043"/>
              <a:gd name="connsiteX3" fmla="*/ 0 w 2162096"/>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475 w 2160475"/>
              <a:gd name="connsiteY0" fmla="*/ 2160000 h 4404174"/>
              <a:gd name="connsiteX1" fmla="*/ 2160475 w 2160475"/>
              <a:gd name="connsiteY1" fmla="*/ 0 h 4404174"/>
              <a:gd name="connsiteX2" fmla="*/ 2160475 w 2160475"/>
              <a:gd name="connsiteY2" fmla="*/ 4320000 h 4404174"/>
              <a:gd name="connsiteX3" fmla="*/ 475 w 2160475"/>
              <a:gd name="connsiteY3" fmla="*/ 2160000 h 4404174"/>
              <a:gd name="connsiteX0" fmla="*/ 401 w 2160401"/>
              <a:gd name="connsiteY0" fmla="*/ 2160005 h 4404179"/>
              <a:gd name="connsiteX1" fmla="*/ 2160401 w 2160401"/>
              <a:gd name="connsiteY1" fmla="*/ 5 h 4404179"/>
              <a:gd name="connsiteX2" fmla="*/ 2160401 w 2160401"/>
              <a:gd name="connsiteY2" fmla="*/ 4320005 h 4404179"/>
              <a:gd name="connsiteX3" fmla="*/ 401 w 2160401"/>
              <a:gd name="connsiteY3" fmla="*/ 2160005 h 4404179"/>
              <a:gd name="connsiteX0" fmla="*/ 401 w 2160401"/>
              <a:gd name="connsiteY0" fmla="*/ 2160005 h 4320289"/>
              <a:gd name="connsiteX1" fmla="*/ 2160401 w 2160401"/>
              <a:gd name="connsiteY1" fmla="*/ 5 h 4320289"/>
              <a:gd name="connsiteX2" fmla="*/ 2160401 w 2160401"/>
              <a:gd name="connsiteY2" fmla="*/ 4320005 h 4320289"/>
              <a:gd name="connsiteX3" fmla="*/ 401 w 2160401"/>
              <a:gd name="connsiteY3" fmla="*/ 2160005 h 4320289"/>
              <a:gd name="connsiteX0" fmla="*/ 401 w 2160401"/>
              <a:gd name="connsiteY0" fmla="*/ 2169630 h 4320295"/>
              <a:gd name="connsiteX1" fmla="*/ 2160401 w 2160401"/>
              <a:gd name="connsiteY1" fmla="*/ 5 h 4320295"/>
              <a:gd name="connsiteX2" fmla="*/ 2160401 w 2160401"/>
              <a:gd name="connsiteY2" fmla="*/ 4320005 h 4320295"/>
              <a:gd name="connsiteX3" fmla="*/ 401 w 2160401"/>
              <a:gd name="connsiteY3" fmla="*/ 2169630 h 4320295"/>
            </a:gdLst>
            <a:ahLst/>
            <a:cxnLst>
              <a:cxn ang="0">
                <a:pos x="connsiteX0" y="connsiteY0"/>
              </a:cxn>
              <a:cxn ang="0">
                <a:pos x="connsiteX1" y="connsiteY1"/>
              </a:cxn>
              <a:cxn ang="0">
                <a:pos x="connsiteX2" y="connsiteY2"/>
              </a:cxn>
              <a:cxn ang="0">
                <a:pos x="connsiteX3" y="connsiteY3"/>
              </a:cxn>
            </a:cxnLst>
            <a:rect l="l" t="t" r="r" b="b"/>
            <a:pathLst>
              <a:path w="2160401" h="4320295">
                <a:moveTo>
                  <a:pt x="401" y="2169630"/>
                </a:moveTo>
                <a:cubicBezTo>
                  <a:pt x="-30369" y="458228"/>
                  <a:pt x="1719533" y="-1890"/>
                  <a:pt x="2160401" y="5"/>
                </a:cubicBezTo>
                <a:lnTo>
                  <a:pt x="2160401" y="4320005"/>
                </a:lnTo>
                <a:cubicBezTo>
                  <a:pt x="1742649" y="4333496"/>
                  <a:pt x="31171" y="3881032"/>
                  <a:pt x="401" y="2169630"/>
                </a:cubicBezTo>
                <a:close/>
              </a:path>
            </a:pathLst>
          </a:custGeom>
        </p:spPr>
        <p:txBody>
          <a:bodyPr/>
          <a:lstStyle/>
          <a:p>
            <a:r>
              <a:rPr lang="sv-SE" smtClean="0"/>
              <a:t>Klicka på ikonen för att lägga till en bild</a:t>
            </a:r>
            <a:endParaRPr lang="sv-SE"/>
          </a:p>
        </p:txBody>
      </p:sp>
      <p:sp>
        <p:nvSpPr>
          <p:cNvPr id="10" name="Platshållare för text 10"/>
          <p:cNvSpPr>
            <a:spLocks noGrp="1"/>
          </p:cNvSpPr>
          <p:nvPr>
            <p:ph type="body" sz="quarter" idx="11" hasCustomPrompt="1"/>
          </p:nvPr>
        </p:nvSpPr>
        <p:spPr>
          <a:xfrm rot="16200000">
            <a:off x="8957409" y="3514706"/>
            <a:ext cx="6120682"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2" name="Grupp 1"/>
          <p:cNvGrpSpPr/>
          <p:nvPr userDrawn="1"/>
        </p:nvGrpSpPr>
        <p:grpSpPr>
          <a:xfrm>
            <a:off x="0" y="6619124"/>
            <a:ext cx="7471719" cy="50236"/>
            <a:chOff x="0" y="6619124"/>
            <a:chExt cx="7471719" cy="50236"/>
          </a:xfrm>
        </p:grpSpPr>
        <p:cxnSp>
          <p:nvCxnSpPr>
            <p:cNvPr id="11" name="Rak koppling 10"/>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02909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4153902435"/>
      </p:ext>
    </p:extLst>
  </p:cSld>
  <p:clrMap bg1="lt1" tx1="dk1" bg2="lt2" tx2="dk2" accent1="accent1" accent2="accent2" accent3="accent3" accent4="accent4" accent5="accent5" accent6="accent6" hlink="hlink" folHlink="folHlink"/>
  <p:sldLayoutIdLst>
    <p:sldLayoutId id="2147483716" r:id="rId1"/>
    <p:sldLayoutId id="2147483752" r:id="rId2"/>
    <p:sldLayoutId id="2147483720" r:id="rId3"/>
    <p:sldLayoutId id="2147483750" r:id="rId4"/>
    <p:sldLayoutId id="2147483717" r:id="rId5"/>
    <p:sldLayoutId id="2147483749" r:id="rId6"/>
    <p:sldLayoutId id="2147483742" r:id="rId7"/>
    <p:sldLayoutId id="2147483729" r:id="rId8"/>
    <p:sldLayoutId id="2147483724" r:id="rId9"/>
    <p:sldLayoutId id="2147483745" r:id="rId10"/>
    <p:sldLayoutId id="2147483735" r:id="rId11"/>
    <p:sldLayoutId id="2147483736" r:id="rId12"/>
    <p:sldLayoutId id="2147483737" r:id="rId13"/>
    <p:sldLayoutId id="2147483739" r:id="rId14"/>
    <p:sldLayoutId id="2147483740" r:id="rId15"/>
    <p:sldLayoutId id="2147483741" r:id="rId16"/>
    <p:sldLayoutId id="2147483751" r:id="rId17"/>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69875" indent="-269875" algn="l" defTabSz="914400" rtl="0" eaLnBrk="1" latinLnBrk="0" hangingPunct="1">
        <a:lnSpc>
          <a:spcPct val="105000"/>
        </a:lnSpc>
        <a:spcBef>
          <a:spcPts val="1000"/>
        </a:spcBef>
        <a:spcAft>
          <a:spcPts val="300"/>
        </a:spcAft>
        <a:buClr>
          <a:srgbClr val="0065AC"/>
        </a:buClr>
        <a:buFont typeface="Tahoma" panose="020B0604030504040204" pitchFamily="34" charset="0"/>
        <a:buChar char="•"/>
        <a:tabLst/>
        <a:defRPr sz="2000" kern="1200" baseline="0">
          <a:solidFill>
            <a:schemeClr val="tx1"/>
          </a:solidFill>
          <a:latin typeface="+mn-lt"/>
          <a:ea typeface="+mn-ea"/>
          <a:cs typeface="+mn-cs"/>
        </a:defRPr>
      </a:lvl1pPr>
      <a:lvl2pPr marL="504000" indent="-216000" algn="l" defTabSz="914400" rtl="0" eaLnBrk="1" latinLnBrk="0" hangingPunct="1">
        <a:lnSpc>
          <a:spcPct val="105000"/>
        </a:lnSpc>
        <a:spcBef>
          <a:spcPts val="500"/>
        </a:spcBef>
        <a:spcAft>
          <a:spcPts val="200"/>
        </a:spcAft>
        <a:buFont typeface="Tahoma" panose="020B0604030504040204" pitchFamily="34" charset="0"/>
        <a:buChar char="–"/>
        <a:tabLst/>
        <a:defRPr sz="1800" kern="1200">
          <a:solidFill>
            <a:schemeClr val="tx1"/>
          </a:solidFill>
          <a:latin typeface="+mn-lt"/>
          <a:ea typeface="+mn-ea"/>
          <a:cs typeface="+mn-cs"/>
        </a:defRPr>
      </a:lvl2pPr>
      <a:lvl3pPr marL="684000" indent="-179388" algn="l" defTabSz="914400" rtl="0" eaLnBrk="1" latinLnBrk="0" hangingPunct="1">
        <a:lnSpc>
          <a:spcPct val="105000"/>
        </a:lnSpc>
        <a:spcBef>
          <a:spcPts val="400"/>
        </a:spcBef>
        <a:spcAft>
          <a:spcPts val="200"/>
        </a:spcAft>
        <a:buFont typeface="Arial" panose="020B0604020202020204" pitchFamily="34" charset="0"/>
        <a:buChar char="•"/>
        <a:tabLst/>
        <a:defRPr sz="16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26" userDrawn="1">
          <p15:clr>
            <a:srgbClr val="F26B43"/>
          </p15:clr>
        </p15:guide>
        <p15:guide id="1" pos="4702" userDrawn="1">
          <p15:clr>
            <a:srgbClr val="F26B43"/>
          </p15:clr>
        </p15:guide>
        <p15:guide id="2" pos="574" userDrawn="1">
          <p15:clr>
            <a:srgbClr val="F26B43"/>
          </p15:clr>
        </p15:guide>
        <p15:guide id="3" orient="horz" pos="845" userDrawn="1">
          <p15:clr>
            <a:srgbClr val="F26B43"/>
          </p15:clr>
        </p15:guide>
        <p15:guide id="4" orient="horz" pos="3521" userDrawn="1">
          <p15:clr>
            <a:srgbClr val="F26B43"/>
          </p15:clr>
        </p15:guide>
        <p15:guide id="5" pos="71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8"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188092641"/>
      </p:ext>
    </p:extLst>
  </p:cSld>
  <p:clrMap bg1="lt1" tx1="dk1" bg2="lt2" tx2="dk2" accent1="accent1" accent2="accent2" accent3="accent3" accent4="accent4" accent5="accent5" accent6="accent6" hlink="hlink" folHlink="folHlink"/>
  <p:sldLayoutIdLst>
    <p:sldLayoutId id="2147483766" r:id="rId1"/>
    <p:sldLayoutId id="2147483765" r:id="rId2"/>
  </p:sldLayoutIdLst>
  <p:txStyles>
    <p:titleStyle>
      <a:lvl1pPr algn="l" defTabSz="914400" rtl="0" eaLnBrk="1" latinLnBrk="0" hangingPunct="1">
        <a:lnSpc>
          <a:spcPct val="90000"/>
        </a:lnSpc>
        <a:spcBef>
          <a:spcPct val="0"/>
        </a:spcBef>
        <a:buNone/>
        <a:defRPr sz="30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0000" indent="-270000" algn="l" defTabSz="914400" rtl="0" eaLnBrk="1" latinLnBrk="0" hangingPunct="1">
        <a:lnSpc>
          <a:spcPts val="2500"/>
        </a:lnSpc>
        <a:spcBef>
          <a:spcPts val="1000"/>
        </a:spcBef>
        <a:spcAft>
          <a:spcPts val="300"/>
        </a:spcAft>
        <a:buClr>
          <a:srgbClr val="0065AC"/>
        </a:buClr>
        <a:buFont typeface="Tahoma" panose="020B060403050404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68000" indent="-180000" algn="l" defTabSz="914400" rtl="0" eaLnBrk="1" latinLnBrk="0" hangingPunct="1">
        <a:lnSpc>
          <a:spcPts val="2100"/>
        </a:lnSpc>
        <a:spcBef>
          <a:spcPts val="500"/>
        </a:spcBef>
        <a:spcAft>
          <a:spcPts val="200"/>
        </a:spcAft>
        <a:buFont typeface="Tahoma" panose="020B060403050404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48000" indent="-180000" algn="l" defTabSz="914400" rtl="0" eaLnBrk="1" latinLnBrk="0" hangingPunct="1">
        <a:lnSpc>
          <a:spcPts val="1900"/>
        </a:lnSpc>
        <a:spcBef>
          <a:spcPts val="400"/>
        </a:spcBef>
        <a:spcAft>
          <a:spcPts val="200"/>
        </a:spcAft>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139811470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69875" indent="-269875" algn="l" defTabSz="914400" rtl="0" eaLnBrk="1" latinLnBrk="0" hangingPunct="1">
        <a:lnSpc>
          <a:spcPct val="105000"/>
        </a:lnSpc>
        <a:spcBef>
          <a:spcPts val="1000"/>
        </a:spcBef>
        <a:spcAft>
          <a:spcPts val="300"/>
        </a:spcAft>
        <a:buClr>
          <a:srgbClr val="0065AC"/>
        </a:buClr>
        <a:buFont typeface="Tahoma" panose="020B0604030504040204" pitchFamily="34" charset="0"/>
        <a:buChar char="•"/>
        <a:tabLst/>
        <a:defRPr sz="2000" kern="1200" baseline="0">
          <a:solidFill>
            <a:schemeClr val="tx1"/>
          </a:solidFill>
          <a:latin typeface="+mn-lt"/>
          <a:ea typeface="+mn-ea"/>
          <a:cs typeface="+mn-cs"/>
        </a:defRPr>
      </a:lvl1pPr>
      <a:lvl2pPr marL="504000" indent="-216000" algn="l" defTabSz="914400" rtl="0" eaLnBrk="1" latinLnBrk="0" hangingPunct="1">
        <a:lnSpc>
          <a:spcPct val="105000"/>
        </a:lnSpc>
        <a:spcBef>
          <a:spcPts val="500"/>
        </a:spcBef>
        <a:spcAft>
          <a:spcPts val="200"/>
        </a:spcAft>
        <a:buFont typeface="Tahoma" panose="020B0604030504040204" pitchFamily="34" charset="0"/>
        <a:buChar char="–"/>
        <a:tabLst/>
        <a:defRPr sz="1800" kern="1200">
          <a:solidFill>
            <a:schemeClr val="tx1"/>
          </a:solidFill>
          <a:latin typeface="+mn-lt"/>
          <a:ea typeface="+mn-ea"/>
          <a:cs typeface="+mn-cs"/>
        </a:defRPr>
      </a:lvl2pPr>
      <a:lvl3pPr marL="684000" indent="-179388" algn="l" defTabSz="914400" rtl="0" eaLnBrk="1" latinLnBrk="0" hangingPunct="1">
        <a:lnSpc>
          <a:spcPct val="105000"/>
        </a:lnSpc>
        <a:spcBef>
          <a:spcPts val="400"/>
        </a:spcBef>
        <a:spcAft>
          <a:spcPts val="200"/>
        </a:spcAft>
        <a:buFont typeface="Arial" panose="020B0604020202020204" pitchFamily="34" charset="0"/>
        <a:buChar char="•"/>
        <a:tabLst/>
        <a:defRPr sz="16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26">
          <p15:clr>
            <a:srgbClr val="F26B43"/>
          </p15:clr>
        </p15:guide>
        <p15:guide id="1" pos="4702">
          <p15:clr>
            <a:srgbClr val="F26B43"/>
          </p15:clr>
        </p15:guide>
        <p15:guide id="2" pos="574">
          <p15:clr>
            <a:srgbClr val="F26B43"/>
          </p15:clr>
        </p15:guide>
        <p15:guide id="3" orient="horz" pos="845">
          <p15:clr>
            <a:srgbClr val="F26B43"/>
          </p15:clr>
        </p15:guide>
        <p15:guide id="4" orient="horz" pos="3521">
          <p15:clr>
            <a:srgbClr val="F26B43"/>
          </p15:clr>
        </p15:guide>
        <p15:guide id="5" pos="71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Folkhälsan i Sverige, Folkhälsomyndighetens uppföljningssystem för god och jämlik hälsa. Mer information i anteckningsfältet."/>
          <p:cNvPicPr>
            <a:picLocks noChangeAspect="1"/>
          </p:cNvPicPr>
          <p:nvPr/>
        </p:nvPicPr>
        <p:blipFill>
          <a:blip r:embed="rId3"/>
          <a:stretch>
            <a:fillRect/>
          </a:stretch>
        </p:blipFill>
        <p:spPr>
          <a:xfrm>
            <a:off x="-10570" y="-9128"/>
            <a:ext cx="12202570" cy="6858000"/>
          </a:xfrm>
          <a:prstGeom prst="rect">
            <a:avLst/>
          </a:prstGeom>
        </p:spPr>
      </p:pic>
      <p:sp>
        <p:nvSpPr>
          <p:cNvPr id="7" name="Rubrik 6"/>
          <p:cNvSpPr>
            <a:spLocks noGrp="1"/>
          </p:cNvSpPr>
          <p:nvPr>
            <p:ph type="title"/>
          </p:nvPr>
        </p:nvSpPr>
        <p:spPr>
          <a:xfrm>
            <a:off x="1596000" y="-1762376"/>
            <a:ext cx="8640000" cy="1762376"/>
          </a:xfrm>
        </p:spPr>
        <p:txBody>
          <a:bodyPr/>
          <a:lstStyle/>
          <a:p>
            <a:r>
              <a:rPr lang="sv-SE" smtClean="0"/>
              <a:t>Folkhälsan i Sverige</a:t>
            </a:r>
            <a:endParaRPr lang="sv-SE"/>
          </a:p>
        </p:txBody>
      </p:sp>
    </p:spTree>
    <p:extLst>
      <p:ext uri="{BB962C8B-B14F-4D97-AF65-F5344CB8AC3E}">
        <p14:creationId xmlns:p14="http://schemas.microsoft.com/office/powerpoint/2010/main" val="2067396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objekt 3" descr="Skillnader i ekonomisk standard ökade mellan grupper med olika utbildningsnivå. Mer information i anteckningsfältet."/>
          <p:cNvPicPr>
            <a:picLocks noChangeAspect="1"/>
          </p:cNvPicPr>
          <p:nvPr/>
        </p:nvPicPr>
        <p:blipFill>
          <a:blip r:embed="rId3"/>
          <a:stretch>
            <a:fillRect/>
          </a:stretch>
        </p:blipFill>
        <p:spPr>
          <a:xfrm>
            <a:off x="2144" y="-93595"/>
            <a:ext cx="12338323" cy="6970852"/>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Ekonomisk standard efter utbildningsnivå</a:t>
            </a:r>
            <a:endParaRPr lang="sv-SE"/>
          </a:p>
        </p:txBody>
      </p:sp>
    </p:spTree>
    <p:extLst>
      <p:ext uri="{BB962C8B-B14F-4D97-AF65-F5344CB8AC3E}">
        <p14:creationId xmlns:p14="http://schemas.microsoft.com/office/powerpoint/2010/main" val="93752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descr="Andelen personer som avstår från att gå ut ensamma på grund av rädsla ökar. Mer information i anteckningsfältet."/>
          <p:cNvPicPr>
            <a:picLocks noChangeAspect="1"/>
          </p:cNvPicPr>
          <p:nvPr/>
        </p:nvPicPr>
        <p:blipFill>
          <a:blip r:embed="rId3"/>
          <a:stretch>
            <a:fillRect/>
          </a:stretch>
        </p:blipFill>
        <p:spPr>
          <a:xfrm>
            <a:off x="5568" y="-297"/>
            <a:ext cx="12180864" cy="6858594"/>
          </a:xfrm>
          <a:prstGeom prst="rect">
            <a:avLst/>
          </a:prstGeom>
        </p:spPr>
      </p:pic>
      <p:sp>
        <p:nvSpPr>
          <p:cNvPr id="3" name="Rubrik 2"/>
          <p:cNvSpPr>
            <a:spLocks noGrp="1"/>
          </p:cNvSpPr>
          <p:nvPr>
            <p:ph type="title"/>
          </p:nvPr>
        </p:nvSpPr>
        <p:spPr>
          <a:xfrm>
            <a:off x="911225" y="-936774"/>
            <a:ext cx="10368198" cy="936774"/>
          </a:xfrm>
        </p:spPr>
        <p:txBody>
          <a:bodyPr/>
          <a:lstStyle/>
          <a:p>
            <a:r>
              <a:rPr lang="sv-SE" smtClean="0"/>
              <a:t>Målområde 5 Boende och närmiljö</a:t>
            </a:r>
            <a:endParaRPr lang="sv-SE"/>
          </a:p>
        </p:txBody>
      </p:sp>
    </p:spTree>
    <p:extLst>
      <p:ext uri="{BB962C8B-B14F-4D97-AF65-F5344CB8AC3E}">
        <p14:creationId xmlns:p14="http://schemas.microsoft.com/office/powerpoint/2010/main" val="786965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1225" y="-936774"/>
            <a:ext cx="10368198" cy="936774"/>
          </a:xfrm>
        </p:spPr>
        <p:txBody>
          <a:bodyPr/>
          <a:lstStyle/>
          <a:p>
            <a:r>
              <a:rPr lang="sv-SE" smtClean="0"/>
              <a:t>Målområde 6 Levnadsvanor</a:t>
            </a:r>
            <a:endParaRPr lang="sv-SE"/>
          </a:p>
        </p:txBody>
      </p:sp>
      <p:sp>
        <p:nvSpPr>
          <p:cNvPr id="3" name="Platshållare för innehåll 2"/>
          <p:cNvSpPr>
            <a:spLocks noGrp="1"/>
          </p:cNvSpPr>
          <p:nvPr>
            <p:ph idx="1"/>
          </p:nvPr>
        </p:nvSpPr>
        <p:spPr/>
        <p:txBody>
          <a:bodyPr/>
          <a:lstStyle/>
          <a:p>
            <a:endParaRPr lang="sv-SE"/>
          </a:p>
        </p:txBody>
      </p:sp>
      <p:sp>
        <p:nvSpPr>
          <p:cNvPr id="4" name="Platshållare för text 3"/>
          <p:cNvSpPr>
            <a:spLocks noGrp="1"/>
          </p:cNvSpPr>
          <p:nvPr>
            <p:ph type="body" sz="quarter" idx="11"/>
          </p:nvPr>
        </p:nvSpPr>
        <p:spPr/>
        <p:txBody>
          <a:bodyPr/>
          <a:lstStyle/>
          <a:p>
            <a:endParaRPr lang="sv-SE"/>
          </a:p>
        </p:txBody>
      </p:sp>
      <p:pic>
        <p:nvPicPr>
          <p:cNvPr id="5" name="Bildobjekt 4" descr="Riskbruk av alkohol, rökning, fysisk aktivitet och grönsaksintag går i positiv riktning. Mer information i anteckningsfältet."/>
          <p:cNvPicPr>
            <a:picLocks noChangeAspect="1"/>
          </p:cNvPicPr>
          <p:nvPr/>
        </p:nvPicPr>
        <p:blipFill>
          <a:blip r:embed="rId3"/>
          <a:stretch>
            <a:fillRect/>
          </a:stretch>
        </p:blipFill>
        <p:spPr>
          <a:xfrm>
            <a:off x="5568" y="-297"/>
            <a:ext cx="12180864" cy="6858594"/>
          </a:xfrm>
          <a:prstGeom prst="rect">
            <a:avLst/>
          </a:prstGeom>
        </p:spPr>
      </p:pic>
    </p:spTree>
    <p:extLst>
      <p:ext uri="{BB962C8B-B14F-4D97-AF65-F5344CB8AC3E}">
        <p14:creationId xmlns:p14="http://schemas.microsoft.com/office/powerpoint/2010/main" val="109790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descr="Inom målområde Levnadsvanor ses stora skillnader mellan olika utbildningsgrupper. Mer information i anteckningsfältet."/>
          <p:cNvPicPr>
            <a:picLocks noChangeAspect="1"/>
          </p:cNvPicPr>
          <p:nvPr/>
        </p:nvPicPr>
        <p:blipFill>
          <a:blip r:embed="rId3"/>
          <a:stretch>
            <a:fillRect/>
          </a:stretch>
        </p:blipFill>
        <p:spPr>
          <a:xfrm>
            <a:off x="5568" y="-297"/>
            <a:ext cx="12180864" cy="6858594"/>
          </a:xfrm>
          <a:prstGeom prst="rect">
            <a:avLst/>
          </a:prstGeom>
        </p:spPr>
      </p:pic>
      <p:sp>
        <p:nvSpPr>
          <p:cNvPr id="3" name="Rubrik 2"/>
          <p:cNvSpPr>
            <a:spLocks noGrp="1"/>
          </p:cNvSpPr>
          <p:nvPr>
            <p:ph type="title"/>
          </p:nvPr>
        </p:nvSpPr>
        <p:spPr>
          <a:xfrm>
            <a:off x="911225" y="-936774"/>
            <a:ext cx="10368198" cy="936774"/>
          </a:xfrm>
        </p:spPr>
        <p:txBody>
          <a:bodyPr/>
          <a:lstStyle/>
          <a:p>
            <a:r>
              <a:rPr lang="sv-SE" smtClean="0"/>
              <a:t>Målområde 6 Levnadsvanor - utbildningsnivå</a:t>
            </a:r>
            <a:endParaRPr lang="sv-SE"/>
          </a:p>
        </p:txBody>
      </p:sp>
    </p:spTree>
    <p:extLst>
      <p:ext uri="{BB962C8B-B14F-4D97-AF65-F5344CB8AC3E}">
        <p14:creationId xmlns:p14="http://schemas.microsoft.com/office/powerpoint/2010/main" val="749106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descr="I Målområde 7 Kontroll, inflytande och delaktighet visar indikatorerna varierande resultat. Mer information i anteckningsfältet."/>
          <p:cNvPicPr>
            <a:picLocks noChangeAspect="1"/>
          </p:cNvPicPr>
          <p:nvPr/>
        </p:nvPicPr>
        <p:blipFill>
          <a:blip r:embed="rId3"/>
          <a:stretch>
            <a:fillRect/>
          </a:stretch>
        </p:blipFill>
        <p:spPr>
          <a:xfrm>
            <a:off x="5568" y="-297"/>
            <a:ext cx="12180864" cy="6858594"/>
          </a:xfrm>
          <a:prstGeom prst="rect">
            <a:avLst/>
          </a:prstGeom>
        </p:spPr>
      </p:pic>
      <p:sp>
        <p:nvSpPr>
          <p:cNvPr id="3" name="Rubrik 2"/>
          <p:cNvSpPr>
            <a:spLocks noGrp="1"/>
          </p:cNvSpPr>
          <p:nvPr>
            <p:ph type="title"/>
          </p:nvPr>
        </p:nvSpPr>
        <p:spPr>
          <a:xfrm>
            <a:off x="911225" y="-936774"/>
            <a:ext cx="10368198" cy="936774"/>
          </a:xfrm>
        </p:spPr>
        <p:txBody>
          <a:bodyPr/>
          <a:lstStyle/>
          <a:p>
            <a:r>
              <a:rPr lang="sv-SE" smtClean="0"/>
              <a:t>Målområde 7 Kontroll, inflytande och delaktighet</a:t>
            </a:r>
            <a:endParaRPr lang="sv-SE"/>
          </a:p>
        </p:txBody>
      </p:sp>
    </p:spTree>
    <p:extLst>
      <p:ext uri="{BB962C8B-B14F-4D97-AF65-F5344CB8AC3E}">
        <p14:creationId xmlns:p14="http://schemas.microsoft.com/office/powerpoint/2010/main" val="269768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objekt 2" descr="Andelen personer som avstått läkarvård trots upplevt behov är oförändrad över tid. Mer information i anteckningsfältet."/>
          <p:cNvPicPr>
            <a:picLocks noChangeAspect="1"/>
          </p:cNvPicPr>
          <p:nvPr/>
        </p:nvPicPr>
        <p:blipFill>
          <a:blip r:embed="rId3"/>
          <a:stretch>
            <a:fillRect/>
          </a:stretch>
        </p:blipFill>
        <p:spPr>
          <a:xfrm>
            <a:off x="5568" y="-297"/>
            <a:ext cx="12180864" cy="6858594"/>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Målområde 8 En jämlik och hälsofrämjande hälso- och sjukvård</a:t>
            </a:r>
            <a:endParaRPr lang="sv-SE"/>
          </a:p>
        </p:txBody>
      </p:sp>
    </p:spTree>
    <p:extLst>
      <p:ext uri="{BB962C8B-B14F-4D97-AF65-F5344CB8AC3E}">
        <p14:creationId xmlns:p14="http://schemas.microsoft.com/office/powerpoint/2010/main" val="2918862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objekt 2" descr="Själskattad hälsa liksom medellivslängd ökar i Sverige. Mer information i anteckningsfältet."/>
          <p:cNvPicPr>
            <a:picLocks noChangeAspect="1"/>
          </p:cNvPicPr>
          <p:nvPr/>
        </p:nvPicPr>
        <p:blipFill>
          <a:blip r:embed="rId3"/>
          <a:stretch>
            <a:fillRect/>
          </a:stretch>
        </p:blipFill>
        <p:spPr>
          <a:xfrm>
            <a:off x="5568" y="-297"/>
            <a:ext cx="12180864" cy="6858594"/>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Hälsa</a:t>
            </a:r>
            <a:endParaRPr lang="sv-SE"/>
          </a:p>
        </p:txBody>
      </p:sp>
    </p:spTree>
    <p:extLst>
      <p:ext uri="{BB962C8B-B14F-4D97-AF65-F5344CB8AC3E}">
        <p14:creationId xmlns:p14="http://schemas.microsoft.com/office/powerpoint/2010/main" val="3913687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Statistiken visar att det är socioekonomiska skillnader i medellislängd. Mer information i anteckningsfältet."/>
          <p:cNvPicPr>
            <a:picLocks noChangeAspect="1"/>
          </p:cNvPicPr>
          <p:nvPr/>
        </p:nvPicPr>
        <p:blipFill>
          <a:blip r:embed="rId3"/>
          <a:stretch>
            <a:fillRect/>
          </a:stretch>
        </p:blipFill>
        <p:spPr>
          <a:xfrm>
            <a:off x="263352" y="260648"/>
            <a:ext cx="11830726" cy="6264696"/>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Medellivslängd efter utbildningsnivå</a:t>
            </a:r>
            <a:endParaRPr lang="sv-SE"/>
          </a:p>
        </p:txBody>
      </p:sp>
    </p:spTree>
    <p:extLst>
      <p:ext uri="{BB962C8B-B14F-4D97-AF65-F5344CB8AC3E}">
        <p14:creationId xmlns:p14="http://schemas.microsoft.com/office/powerpoint/2010/main" val="3690757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Unga uppger mer lätta besvär av ängslan, oro, ångest samt allvarlig psykisk påfrestning. Mer information i anteckningsfältet."/>
          <p:cNvPicPr>
            <a:picLocks noChangeAspect="1"/>
          </p:cNvPicPr>
          <p:nvPr/>
        </p:nvPicPr>
        <p:blipFill>
          <a:blip r:embed="rId3"/>
          <a:stretch>
            <a:fillRect/>
          </a:stretch>
        </p:blipFill>
        <p:spPr>
          <a:xfrm>
            <a:off x="119336" y="0"/>
            <a:ext cx="11976770" cy="6429055"/>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Olika former av psykisk ohälsa</a:t>
            </a:r>
            <a:endParaRPr lang="sv-SE"/>
          </a:p>
        </p:txBody>
      </p:sp>
    </p:spTree>
    <p:extLst>
      <p:ext uri="{BB962C8B-B14F-4D97-AF65-F5344CB8AC3E}">
        <p14:creationId xmlns:p14="http://schemas.microsoft.com/office/powerpoint/2010/main" val="575529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Hälsan har blivit bättre för de flesta, men det finns stora skillnader mellan grupper. Mer information i anteckningsfältet."/>
          <p:cNvPicPr>
            <a:picLocks noChangeAspect="1"/>
          </p:cNvPicPr>
          <p:nvPr/>
        </p:nvPicPr>
        <p:blipFill>
          <a:blip r:embed="rId3"/>
          <a:stretch>
            <a:fillRect/>
          </a:stretch>
        </p:blipFill>
        <p:spPr>
          <a:xfrm>
            <a:off x="119336" y="116632"/>
            <a:ext cx="11808371" cy="6410700"/>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Sammanfattning</a:t>
            </a:r>
            <a:endParaRPr lang="sv-SE"/>
          </a:p>
        </p:txBody>
      </p:sp>
    </p:spTree>
    <p:extLst>
      <p:ext uri="{BB962C8B-B14F-4D97-AF65-F5344CB8AC3E}">
        <p14:creationId xmlns:p14="http://schemas.microsoft.com/office/powerpoint/2010/main" val="1959430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descr="Statistiken visar att en hög andel barn är inskrivna i förskola vid 3 års ålder. Mer information i anteckningsfältet."/>
          <p:cNvPicPr>
            <a:picLocks noChangeAspect="1"/>
          </p:cNvPicPr>
          <p:nvPr/>
        </p:nvPicPr>
        <p:blipFill>
          <a:blip r:embed="rId3"/>
          <a:stretch>
            <a:fillRect/>
          </a:stretch>
        </p:blipFill>
        <p:spPr>
          <a:xfrm>
            <a:off x="5568" y="-297"/>
            <a:ext cx="12180864" cy="6858594"/>
          </a:xfrm>
          <a:prstGeom prst="rect">
            <a:avLst/>
          </a:prstGeom>
        </p:spPr>
      </p:pic>
      <p:sp>
        <p:nvSpPr>
          <p:cNvPr id="3" name="Rubrik 2"/>
          <p:cNvSpPr>
            <a:spLocks noGrp="1"/>
          </p:cNvSpPr>
          <p:nvPr>
            <p:ph type="title"/>
          </p:nvPr>
        </p:nvSpPr>
        <p:spPr>
          <a:xfrm>
            <a:off x="911225" y="-936774"/>
            <a:ext cx="10368198" cy="936774"/>
          </a:xfrm>
        </p:spPr>
        <p:txBody>
          <a:bodyPr/>
          <a:lstStyle/>
          <a:p>
            <a:r>
              <a:rPr lang="sv-SE" smtClean="0"/>
              <a:t>Målområde 1 Det tidiga livets villkor</a:t>
            </a:r>
            <a:endParaRPr lang="sv-SE"/>
          </a:p>
        </p:txBody>
      </p:sp>
    </p:spTree>
    <p:extLst>
      <p:ext uri="{BB962C8B-B14F-4D97-AF65-F5344CB8AC3E}">
        <p14:creationId xmlns:p14="http://schemas.microsoft.com/office/powerpoint/2010/main" val="2804612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Unga kvinnor uppger flera olika faktorer som har koppling till sämre hälsa. Mer information i anteckningsfältet."/>
          <p:cNvPicPr>
            <a:picLocks noChangeAspect="1"/>
          </p:cNvPicPr>
          <p:nvPr/>
        </p:nvPicPr>
        <p:blipFill>
          <a:blip r:embed="rId3"/>
          <a:stretch>
            <a:fillRect/>
          </a:stretch>
        </p:blipFill>
        <p:spPr>
          <a:xfrm>
            <a:off x="51119" y="0"/>
            <a:ext cx="12140881" cy="6552728"/>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Unga kvinnor</a:t>
            </a:r>
            <a:endParaRPr lang="sv-SE"/>
          </a:p>
        </p:txBody>
      </p:sp>
    </p:spTree>
    <p:extLst>
      <p:ext uri="{BB962C8B-B14F-4D97-AF65-F5344CB8AC3E}">
        <p14:creationId xmlns:p14="http://schemas.microsoft.com/office/powerpoint/2010/main" val="1305119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Personer med kort utbildning har generellt sämre förutsättningar för god hälsa. Mer information i anteckningsfältet."/>
          <p:cNvPicPr>
            <a:picLocks noChangeAspect="1"/>
          </p:cNvPicPr>
          <p:nvPr/>
        </p:nvPicPr>
        <p:blipFill>
          <a:blip r:embed="rId3"/>
          <a:stretch>
            <a:fillRect/>
          </a:stretch>
        </p:blipFill>
        <p:spPr>
          <a:xfrm>
            <a:off x="119336" y="-11052"/>
            <a:ext cx="11993761" cy="6453336"/>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Personer med kort utbildning och deras barn</a:t>
            </a:r>
            <a:endParaRPr lang="sv-SE"/>
          </a:p>
        </p:txBody>
      </p:sp>
    </p:spTree>
    <p:extLst>
      <p:ext uri="{BB962C8B-B14F-4D97-AF65-F5344CB8AC3E}">
        <p14:creationId xmlns:p14="http://schemas.microsoft.com/office/powerpoint/2010/main" val="2456847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Insatser för folkhälsan bör ske brett, med särskilt fokus på grupper med sämst hälsa.  Mer information i anteckningsfältet."/>
          <p:cNvPicPr>
            <a:picLocks noChangeAspect="1"/>
          </p:cNvPicPr>
          <p:nvPr/>
        </p:nvPicPr>
        <p:blipFill>
          <a:blip r:embed="rId3"/>
          <a:stretch>
            <a:fillRect/>
          </a:stretch>
        </p:blipFill>
        <p:spPr>
          <a:xfrm>
            <a:off x="0" y="-1"/>
            <a:ext cx="12200493" cy="6853228"/>
          </a:xfrm>
          <a:prstGeom prst="rect">
            <a:avLst/>
          </a:prstGeom>
        </p:spPr>
      </p:pic>
      <p:sp>
        <p:nvSpPr>
          <p:cNvPr id="2" name="Rubrik 1"/>
          <p:cNvSpPr>
            <a:spLocks noGrp="1"/>
          </p:cNvSpPr>
          <p:nvPr>
            <p:ph type="title"/>
          </p:nvPr>
        </p:nvSpPr>
        <p:spPr>
          <a:xfrm>
            <a:off x="1596000" y="-1762376"/>
            <a:ext cx="8640000" cy="1762376"/>
          </a:xfrm>
        </p:spPr>
        <p:txBody>
          <a:bodyPr/>
          <a:lstStyle/>
          <a:p>
            <a:r>
              <a:rPr lang="sv-SE" smtClean="0"/>
              <a:t>Avslutande bild</a:t>
            </a:r>
            <a:endParaRPr lang="sv-SE"/>
          </a:p>
        </p:txBody>
      </p:sp>
    </p:spTree>
    <p:extLst>
      <p:ext uri="{BB962C8B-B14F-4D97-AF65-F5344CB8AC3E}">
        <p14:creationId xmlns:p14="http://schemas.microsoft.com/office/powerpoint/2010/main" val="68276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objekt 4" descr="Andelen med gymnasiebehörighet minskar och andelen som tar gymnasieexamen ökar. Mer information i anteckningsfältet.  "/>
          <p:cNvPicPr>
            <a:picLocks noChangeAspect="1"/>
          </p:cNvPicPr>
          <p:nvPr/>
        </p:nvPicPr>
        <p:blipFill>
          <a:blip r:embed="rId3"/>
          <a:stretch>
            <a:fillRect/>
          </a:stretch>
        </p:blipFill>
        <p:spPr>
          <a:xfrm>
            <a:off x="5568" y="-297"/>
            <a:ext cx="12180864" cy="6858594"/>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Målområde 2 Kunskaper, kompetenser och utbildning</a:t>
            </a:r>
            <a:endParaRPr lang="sv-SE"/>
          </a:p>
        </p:txBody>
      </p:sp>
    </p:spTree>
    <p:extLst>
      <p:ext uri="{BB962C8B-B14F-4D97-AF65-F5344CB8AC3E}">
        <p14:creationId xmlns:p14="http://schemas.microsoft.com/office/powerpoint/2010/main" val="376598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descr="Inom gymnasiebehörighet finns stora skillnader baserat på föräldrarnas utbildningsnivå. Mer information i anteckningsfältet."/>
          <p:cNvPicPr>
            <a:picLocks noChangeAspect="1"/>
          </p:cNvPicPr>
          <p:nvPr/>
        </p:nvPicPr>
        <p:blipFill>
          <a:blip r:embed="rId3"/>
          <a:stretch>
            <a:fillRect/>
          </a:stretch>
        </p:blipFill>
        <p:spPr>
          <a:xfrm>
            <a:off x="5568" y="-297"/>
            <a:ext cx="12180864" cy="6858594"/>
          </a:xfrm>
          <a:prstGeom prst="rect">
            <a:avLst/>
          </a:prstGeom>
        </p:spPr>
      </p:pic>
      <p:sp>
        <p:nvSpPr>
          <p:cNvPr id="3" name="Rubrik 2"/>
          <p:cNvSpPr>
            <a:spLocks noGrp="1"/>
          </p:cNvSpPr>
          <p:nvPr>
            <p:ph type="title"/>
          </p:nvPr>
        </p:nvSpPr>
        <p:spPr>
          <a:xfrm>
            <a:off x="911225" y="-936774"/>
            <a:ext cx="10368198" cy="936774"/>
          </a:xfrm>
        </p:spPr>
        <p:txBody>
          <a:bodyPr/>
          <a:lstStyle/>
          <a:p>
            <a:r>
              <a:rPr lang="sv-SE" smtClean="0"/>
              <a:t>Målområde 2 Kunskaper, kompetenser och utbildning</a:t>
            </a:r>
            <a:endParaRPr lang="sv-SE"/>
          </a:p>
        </p:txBody>
      </p:sp>
    </p:spTree>
    <p:extLst>
      <p:ext uri="{BB962C8B-B14F-4D97-AF65-F5344CB8AC3E}">
        <p14:creationId xmlns:p14="http://schemas.microsoft.com/office/powerpoint/2010/main" val="4016086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objekt 3" descr="Långtidsarbetslösheten har ökat över tid. Mer information i anteckningsfältet."/>
          <p:cNvPicPr>
            <a:picLocks noChangeAspect="1"/>
          </p:cNvPicPr>
          <p:nvPr/>
        </p:nvPicPr>
        <p:blipFill>
          <a:blip r:embed="rId3"/>
          <a:stretch>
            <a:fillRect/>
          </a:stretch>
        </p:blipFill>
        <p:spPr>
          <a:xfrm>
            <a:off x="5568" y="-297"/>
            <a:ext cx="12180864" cy="6858594"/>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Målområde 3 Arbete, arbetsförhållanden och arbetsmiljö</a:t>
            </a:r>
            <a:endParaRPr lang="sv-SE"/>
          </a:p>
        </p:txBody>
      </p:sp>
    </p:spTree>
    <p:extLst>
      <p:ext uri="{BB962C8B-B14F-4D97-AF65-F5344CB8AC3E}">
        <p14:creationId xmlns:p14="http://schemas.microsoft.com/office/powerpoint/2010/main" val="2787071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descr="Nästan 4 av 10 personer med gymnasial eller förgymnasial utbildningsnivå uppger att deras arbete är fysiskt påfrestande. Mer information i anteckningsfältet."/>
          <p:cNvPicPr>
            <a:picLocks noChangeAspect="1"/>
          </p:cNvPicPr>
          <p:nvPr/>
        </p:nvPicPr>
        <p:blipFill>
          <a:blip r:embed="rId3"/>
          <a:stretch>
            <a:fillRect/>
          </a:stretch>
        </p:blipFill>
        <p:spPr>
          <a:xfrm>
            <a:off x="-529" y="-3346"/>
            <a:ext cx="12193057" cy="6864691"/>
          </a:xfrm>
          <a:prstGeom prst="rect">
            <a:avLst/>
          </a:prstGeom>
        </p:spPr>
      </p:pic>
      <p:sp>
        <p:nvSpPr>
          <p:cNvPr id="3" name="Rubrik 2"/>
          <p:cNvSpPr>
            <a:spLocks noGrp="1"/>
          </p:cNvSpPr>
          <p:nvPr>
            <p:ph type="title"/>
          </p:nvPr>
        </p:nvSpPr>
        <p:spPr>
          <a:xfrm>
            <a:off x="911225" y="-936774"/>
            <a:ext cx="10368198" cy="936774"/>
          </a:xfrm>
        </p:spPr>
        <p:txBody>
          <a:bodyPr/>
          <a:lstStyle/>
          <a:p>
            <a:r>
              <a:rPr lang="sv-SE" smtClean="0"/>
              <a:t>Målområde 3 Arbete, arbetsförhållanden och arbetsmiljö</a:t>
            </a:r>
            <a:endParaRPr lang="sv-SE"/>
          </a:p>
        </p:txBody>
      </p:sp>
    </p:spTree>
    <p:extLst>
      <p:ext uri="{BB962C8B-B14F-4D97-AF65-F5344CB8AC3E}">
        <p14:creationId xmlns:p14="http://schemas.microsoft.com/office/powerpoint/2010/main" val="4271414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objekt 3" descr="Bland dem med förgymnasial utbildning steg långtidsarbetslösheten mellan 2006 till 2021. Mer information i anteckningsfältet. "/>
          <p:cNvPicPr>
            <a:picLocks noChangeAspect="1"/>
          </p:cNvPicPr>
          <p:nvPr/>
        </p:nvPicPr>
        <p:blipFill>
          <a:blip r:embed="rId3"/>
          <a:stretch>
            <a:fillRect/>
          </a:stretch>
        </p:blipFill>
        <p:spPr>
          <a:xfrm>
            <a:off x="0" y="128171"/>
            <a:ext cx="12169352" cy="6729829"/>
          </a:xfrm>
          <a:prstGeom prst="rect">
            <a:avLst/>
          </a:prstGeom>
        </p:spPr>
      </p:pic>
      <p:sp>
        <p:nvSpPr>
          <p:cNvPr id="2" name="Rubrik 1"/>
          <p:cNvSpPr>
            <a:spLocks noGrp="1"/>
          </p:cNvSpPr>
          <p:nvPr>
            <p:ph type="title"/>
          </p:nvPr>
        </p:nvSpPr>
        <p:spPr>
          <a:xfrm>
            <a:off x="911225" y="-936774"/>
            <a:ext cx="10368198" cy="936774"/>
          </a:xfrm>
        </p:spPr>
        <p:txBody>
          <a:bodyPr/>
          <a:lstStyle/>
          <a:p>
            <a:r>
              <a:rPr lang="sv-SE" smtClean="0"/>
              <a:t>Långtidsarbetslöshet efter utbildningsnivå</a:t>
            </a:r>
            <a:endParaRPr lang="sv-SE"/>
          </a:p>
        </p:txBody>
      </p:sp>
    </p:spTree>
    <p:extLst>
      <p:ext uri="{BB962C8B-B14F-4D97-AF65-F5344CB8AC3E}">
        <p14:creationId xmlns:p14="http://schemas.microsoft.com/office/powerpoint/2010/main" val="2005965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descr="Mellan 2011–2020 ökade den ekonomiska standarden generellt med 16 procent i Sverige. Mer information i anteckningsfältet."/>
          <p:cNvPicPr>
            <a:picLocks noChangeAspect="1"/>
          </p:cNvPicPr>
          <p:nvPr/>
        </p:nvPicPr>
        <p:blipFill>
          <a:blip r:embed="rId3"/>
          <a:stretch>
            <a:fillRect/>
          </a:stretch>
        </p:blipFill>
        <p:spPr>
          <a:xfrm>
            <a:off x="-529" y="-3346"/>
            <a:ext cx="12193057" cy="6864691"/>
          </a:xfrm>
          <a:prstGeom prst="rect">
            <a:avLst/>
          </a:prstGeom>
        </p:spPr>
      </p:pic>
      <p:sp>
        <p:nvSpPr>
          <p:cNvPr id="3" name="Rubrik 2"/>
          <p:cNvSpPr>
            <a:spLocks noGrp="1"/>
          </p:cNvSpPr>
          <p:nvPr>
            <p:ph type="title"/>
          </p:nvPr>
        </p:nvSpPr>
        <p:spPr>
          <a:xfrm>
            <a:off x="911225" y="-936774"/>
            <a:ext cx="10368198" cy="936774"/>
          </a:xfrm>
        </p:spPr>
        <p:txBody>
          <a:bodyPr/>
          <a:lstStyle/>
          <a:p>
            <a:r>
              <a:rPr lang="sv-SE" smtClean="0"/>
              <a:t>Målområde 4 Inkomster och försörjningsmöjligheter</a:t>
            </a:r>
            <a:endParaRPr lang="sv-SE"/>
          </a:p>
        </p:txBody>
      </p:sp>
    </p:spTree>
    <p:extLst>
      <p:ext uri="{BB962C8B-B14F-4D97-AF65-F5344CB8AC3E}">
        <p14:creationId xmlns:p14="http://schemas.microsoft.com/office/powerpoint/2010/main" val="3014905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descr="Det är stora skillnader i inkomststandard för barn baserat på föräldrarnas utbildningsnivå. Mer information i anteckningsfältet. "/>
          <p:cNvPicPr>
            <a:picLocks noChangeAspect="1"/>
          </p:cNvPicPr>
          <p:nvPr/>
        </p:nvPicPr>
        <p:blipFill>
          <a:blip r:embed="rId3"/>
          <a:stretch>
            <a:fillRect/>
          </a:stretch>
        </p:blipFill>
        <p:spPr>
          <a:xfrm>
            <a:off x="5568" y="-297"/>
            <a:ext cx="12180864" cy="6858594"/>
          </a:xfrm>
          <a:prstGeom prst="rect">
            <a:avLst/>
          </a:prstGeom>
        </p:spPr>
      </p:pic>
      <p:sp>
        <p:nvSpPr>
          <p:cNvPr id="3" name="Rubrik 2"/>
          <p:cNvSpPr>
            <a:spLocks noGrp="1"/>
          </p:cNvSpPr>
          <p:nvPr>
            <p:ph type="title"/>
          </p:nvPr>
        </p:nvSpPr>
        <p:spPr>
          <a:xfrm>
            <a:off x="911225" y="-936774"/>
            <a:ext cx="10368198" cy="936774"/>
          </a:xfrm>
        </p:spPr>
        <p:txBody>
          <a:bodyPr/>
          <a:lstStyle/>
          <a:p>
            <a:r>
              <a:rPr lang="sv-SE" smtClean="0"/>
              <a:t>Målområde 4 Inkomster och försörjningsmöjligheter</a:t>
            </a:r>
            <a:endParaRPr lang="sv-SE"/>
          </a:p>
        </p:txBody>
      </p:sp>
    </p:spTree>
    <p:extLst>
      <p:ext uri="{BB962C8B-B14F-4D97-AF65-F5344CB8AC3E}">
        <p14:creationId xmlns:p14="http://schemas.microsoft.com/office/powerpoint/2010/main" val="40212928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
  <p:tag name="ARTICULATE_PROJECT_OPEN" val="0"/>
  <p:tag name="ASSISTID" val="85520778-55da-42f9-8843-e6569d56fc29"/>
</p:tagLst>
</file>

<file path=ppt/theme/theme1.xml><?xml version="1.0" encoding="utf-8"?>
<a:theme xmlns:a="http://schemas.openxmlformats.org/drawingml/2006/main" name="Fohm SE">
  <a:themeElements>
    <a:clrScheme name="Fohm 2021">
      <a:dk1>
        <a:sysClr val="windowText" lastClr="000000"/>
      </a:dk1>
      <a:lt1>
        <a:sysClr val="window" lastClr="FFFFFF"/>
      </a:lt1>
      <a:dk2>
        <a:srgbClr val="E6007E"/>
      </a:dk2>
      <a:lt2>
        <a:srgbClr val="009185"/>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FoHM 2018">
      <a:majorFont>
        <a:latin typeface="Tahoma"/>
        <a:ea typeface=""/>
        <a:cs typeface=""/>
      </a:majorFont>
      <a:minorFont>
        <a:latin typeface="Tahoma"/>
        <a:ea typeface=""/>
        <a:cs typeface=""/>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 name="Grön">
      <a:srgbClr val="009284"/>
    </a:custClr>
    <a:custClr name="Blå">
      <a:srgbClr val="0065AC"/>
    </a:custClr>
    <a:custClr name="Gul">
      <a:srgbClr val="F1C300"/>
    </a:custClr>
  </a:custClrLst>
  <a:extLst>
    <a:ext uri="{05A4C25C-085E-4340-85A3-A5531E510DB2}">
      <thm15:themeFamily xmlns:thm15="http://schemas.microsoft.com/office/thememl/2012/main" name="PPT Svensk v3.1.potx" id="{618670D0-FD93-40E3-82EC-18C8A0BCF00F}" vid="{1BD88439-6962-497D-BA48-74E008D4FB6A}"/>
    </a:ext>
  </a:extLst>
</a:theme>
</file>

<file path=ppt/theme/theme2.xml><?xml version="1.0" encoding="utf-8"?>
<a:theme xmlns:a="http://schemas.openxmlformats.org/drawingml/2006/main" name="Fohm + Globala målen SE">
  <a:themeElements>
    <a:clrScheme name="Fohm 2021">
      <a:dk1>
        <a:sysClr val="windowText" lastClr="000000"/>
      </a:dk1>
      <a:lt1>
        <a:sysClr val="window" lastClr="FFFFFF"/>
      </a:lt1>
      <a:dk2>
        <a:srgbClr val="E6007E"/>
      </a:dk2>
      <a:lt2>
        <a:srgbClr val="009284"/>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vensk v3.1.potx" id="{618670D0-FD93-40E3-82EC-18C8A0BCF00F}" vid="{E274ECFA-AF39-48EF-8255-3ECE4AB5EB7A}"/>
    </a:ext>
  </a:extLst>
</a:theme>
</file>

<file path=ppt/theme/theme3.xml><?xml version="1.0" encoding="utf-8"?>
<a:theme xmlns:a="http://schemas.openxmlformats.org/drawingml/2006/main" name="1_Fohm SE">
  <a:themeElements>
    <a:clrScheme name="Fohm 2021">
      <a:dk1>
        <a:sysClr val="windowText" lastClr="000000"/>
      </a:dk1>
      <a:lt1>
        <a:sysClr val="window" lastClr="FFFFFF"/>
      </a:lt1>
      <a:dk2>
        <a:srgbClr val="E6007E"/>
      </a:dk2>
      <a:lt2>
        <a:srgbClr val="009185"/>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FoHM 2018">
      <a:majorFont>
        <a:latin typeface="Tahoma"/>
        <a:ea typeface=""/>
        <a:cs typeface=""/>
      </a:majorFont>
      <a:minorFont>
        <a:latin typeface="Tahoma"/>
        <a:ea typeface=""/>
        <a:cs typeface=""/>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 name="Grön">
      <a:srgbClr val="009284"/>
    </a:custClr>
    <a:custClr name="Blå">
      <a:srgbClr val="0065AC"/>
    </a:custClr>
    <a:custClr name="Gul">
      <a:srgbClr val="F1C300"/>
    </a:custClr>
  </a:custClrLst>
  <a:extLst>
    <a:ext uri="{05A4C25C-085E-4340-85A3-A5531E510DB2}">
      <thm15:themeFamily xmlns:thm15="http://schemas.microsoft.com/office/thememl/2012/main" name="Blank.potx" id="{4FB1B123-5A5A-4E02-B134-2D47F2B24E01}" vid="{773729FB-5DCE-4E64-90F5-67E0F6C3789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9292514-BFF2-4E15-B1BD-8D37C5720EEA}">
  <we:reference id="wa104051163" version="1.2.0.3" store="sv-SE"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1EF3F5BEB2DA2489CC82E47A9123174" ma:contentTypeVersion="0" ma:contentTypeDescription="Skapa ett nytt dokument." ma:contentTypeScope="" ma:versionID="7f135a959e710239a63e6bddd295c5c4">
  <xsd:schema xmlns:xsd="http://www.w3.org/2001/XMLSchema" xmlns:xs="http://www.w3.org/2001/XMLSchema" xmlns:p="http://schemas.microsoft.com/office/2006/metadata/properties" targetNamespace="http://schemas.microsoft.com/office/2006/metadata/properties" ma:root="true" ma:fieldsID="cc5fbd4cae1cf5ccf194b2dc26cb5c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77330D-AFB2-4AB5-8DC5-77089866F13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0C0FE3E-08DD-44D0-82CA-96AF3E48D195}">
  <ds:schemaRefs>
    <ds:schemaRef ds:uri="http://schemas.microsoft.com/sharepoint/v3/contenttype/forms"/>
  </ds:schemaRefs>
</ds:datastoreItem>
</file>

<file path=customXml/itemProps3.xml><?xml version="1.0" encoding="utf-8"?>
<ds:datastoreItem xmlns:ds="http://schemas.openxmlformats.org/officeDocument/2006/customXml" ds:itemID="{B9E15ADB-8C4F-48E3-B53D-75AA75A1EA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319</TotalTime>
  <Words>2288</Words>
  <Application>Microsoft Office PowerPoint</Application>
  <PresentationFormat>Bredbild</PresentationFormat>
  <Paragraphs>172</Paragraphs>
  <Slides>22</Slides>
  <Notes>22</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22</vt:i4>
      </vt:variant>
    </vt:vector>
  </HeadingPairs>
  <TitlesOfParts>
    <vt:vector size="28" baseType="lpstr">
      <vt:lpstr>Arial</vt:lpstr>
      <vt:lpstr>Calibri</vt:lpstr>
      <vt:lpstr>Tahoma</vt:lpstr>
      <vt:lpstr>Fohm SE</vt:lpstr>
      <vt:lpstr>Fohm + Globala målen SE</vt:lpstr>
      <vt:lpstr>1_Fohm SE</vt:lpstr>
      <vt:lpstr>Folkhälsan i Sverige</vt:lpstr>
      <vt:lpstr>Målområde 1 Det tidiga livets villkor</vt:lpstr>
      <vt:lpstr>Målområde 2 Kunskaper, kompetenser och utbildning</vt:lpstr>
      <vt:lpstr>Målområde 2 Kunskaper, kompetenser och utbildning</vt:lpstr>
      <vt:lpstr>Målområde 3 Arbete, arbetsförhållanden och arbetsmiljö</vt:lpstr>
      <vt:lpstr>Målområde 3 Arbete, arbetsförhållanden och arbetsmiljö</vt:lpstr>
      <vt:lpstr>Långtidsarbetslöshet efter utbildningsnivå</vt:lpstr>
      <vt:lpstr>Målområde 4 Inkomster och försörjningsmöjligheter</vt:lpstr>
      <vt:lpstr>Målområde 4 Inkomster och försörjningsmöjligheter</vt:lpstr>
      <vt:lpstr>Ekonomisk standard efter utbildningsnivå</vt:lpstr>
      <vt:lpstr>Målområde 5 Boende och närmiljö</vt:lpstr>
      <vt:lpstr>Målområde 6 Levnadsvanor</vt:lpstr>
      <vt:lpstr>Målområde 6 Levnadsvanor - utbildningsnivå</vt:lpstr>
      <vt:lpstr>Målområde 7 Kontroll, inflytande och delaktighet</vt:lpstr>
      <vt:lpstr>Målområde 8 En jämlik och hälsofrämjande hälso- och sjukvård</vt:lpstr>
      <vt:lpstr>Hälsa</vt:lpstr>
      <vt:lpstr>Medellivslängd efter utbildningsnivå</vt:lpstr>
      <vt:lpstr>Olika former av psykisk ohälsa</vt:lpstr>
      <vt:lpstr>Sammanfattning</vt:lpstr>
      <vt:lpstr>Unga kvinnor</vt:lpstr>
      <vt:lpstr>Personer med kort utbildning och deras barn</vt:lpstr>
      <vt:lpstr>Avslutande bild</vt:lpstr>
    </vt:vector>
  </TitlesOfParts>
  <Manager/>
  <Company>Folkhälsomyndigheten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Folkhälsan i Sverige</dc:title>
  <dc:subject/>
  <dc:creator>Folkhälsomyndigheten</dc:creator>
  <cp:keywords/>
  <dc:description/>
  <cp:lastModifiedBy>Kajsa Engström</cp:lastModifiedBy>
  <cp:revision>51</cp:revision>
  <cp:lastPrinted>2022-05-19T12:38:09Z</cp:lastPrinted>
  <dcterms:created xsi:type="dcterms:W3CDTF">2023-10-02T11:13:42Z</dcterms:created>
  <dcterms:modified xsi:type="dcterms:W3CDTF">2023-10-06T11:38:48Z</dcterms:modified>
  <cp:category/>
  <cp:contentStatus>v3.1 230825</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0x01010051EF3F5BEB2DA2489CC82E47A9123174</vt:lpwstr>
  </property>
  <property fmtid="{D5CDD505-2E9C-101B-9397-08002B2CF9AE}" pid="3" name="ArticulateGUID">
    <vt:lpwstr>79779D07-735C-4808-BBCC-7E8B10D00581</vt:lpwstr>
  </property>
  <property fmtid="{D5CDD505-2E9C-101B-9397-08002B2CF9AE}" pid="4" name="ArticulatePath">
    <vt:lpwstr>http://portal.fohm.local/samarbete/kommunikation/Gemensam%20planering%20och%20verktyg/Upplägg%20av%20vår%20hantering%20av%20myndighetens%20ppt/Uppdaterad%20mall/PPT-mall%202022</vt:lpwstr>
  </property>
  <property fmtid="{D5CDD505-2E9C-101B-9397-08002B2CF9AE}" pid="5" name="CloudStatistics_StoryID">
    <vt:lpwstr>f9318ebb-49a9-4c05-8c01-71305ce428a2</vt:lpwstr>
  </property>
</Properties>
</file>